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sldIdLst>
    <p:sldId id="256" r:id="rId2"/>
    <p:sldId id="257" r:id="rId3"/>
    <p:sldId id="258" r:id="rId4"/>
    <p:sldId id="259" r:id="rId5"/>
    <p:sldId id="260" r:id="rId6"/>
    <p:sldId id="262" r:id="rId7"/>
    <p:sldId id="263" r:id="rId8"/>
    <p:sldId id="266" r:id="rId9"/>
    <p:sldId id="268" r:id="rId10"/>
    <p:sldId id="265" r:id="rId11"/>
    <p:sldId id="267" r:id="rId12"/>
    <p:sldId id="274" r:id="rId13"/>
    <p:sldId id="275" r:id="rId14"/>
    <p:sldId id="273" r:id="rId15"/>
    <p:sldId id="277" r:id="rId16"/>
    <p:sldId id="276" r:id="rId17"/>
    <p:sldId id="272" r:id="rId18"/>
    <p:sldId id="264" r:id="rId19"/>
    <p:sldId id="278" r:id="rId20"/>
    <p:sldId id="279" r:id="rId21"/>
    <p:sldId id="280" r:id="rId22"/>
    <p:sldId id="281" r:id="rId23"/>
    <p:sldId id="282" r:id="rId24"/>
    <p:sldId id="283" r:id="rId25"/>
    <p:sldId id="284" r:id="rId26"/>
    <p:sldId id="285" r:id="rId27"/>
    <p:sldId id="286" r:id="rId28"/>
    <p:sldId id="287" r:id="rId29"/>
    <p:sldId id="288" r:id="rId30"/>
    <p:sldId id="290" r:id="rId31"/>
    <p:sldId id="295" r:id="rId32"/>
    <p:sldId id="271" r:id="rId33"/>
    <p:sldId id="289" r:id="rId34"/>
    <p:sldId id="291" r:id="rId35"/>
    <p:sldId id="294" r:id="rId36"/>
    <p:sldId id="293" r:id="rId37"/>
    <p:sldId id="296" r:id="rId38"/>
    <p:sldId id="292" r:id="rId39"/>
    <p:sldId id="298" r:id="rId40"/>
    <p:sldId id="297" r:id="rId41"/>
    <p:sldId id="299" r:id="rId42"/>
    <p:sldId id="307" r:id="rId43"/>
    <p:sldId id="300" r:id="rId44"/>
    <p:sldId id="306" r:id="rId45"/>
    <p:sldId id="305" r:id="rId46"/>
    <p:sldId id="304" r:id="rId47"/>
    <p:sldId id="303" r:id="rId48"/>
    <p:sldId id="302" r:id="rId49"/>
    <p:sldId id="312" r:id="rId50"/>
    <p:sldId id="311" r:id="rId51"/>
    <p:sldId id="310" r:id="rId52"/>
    <p:sldId id="270" r:id="rId53"/>
    <p:sldId id="309" r:id="rId54"/>
    <p:sldId id="314" r:id="rId55"/>
    <p:sldId id="318" r:id="rId56"/>
    <p:sldId id="313" r:id="rId57"/>
    <p:sldId id="317" r:id="rId58"/>
    <p:sldId id="316" r:id="rId59"/>
    <p:sldId id="269" r:id="rId60"/>
    <p:sldId id="315" r:id="rId61"/>
    <p:sldId id="301" r:id="rId62"/>
    <p:sldId id="308" r:id="rId6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39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31T11:04:27.185"/>
    </inkml:context>
    <inkml:brush xml:id="br0">
      <inkml:brushProperty name="width" value="0.035" units="cm"/>
      <inkml:brushProperty name="height" value="0.035" units="cm"/>
    </inkml:brush>
  </inkml:definitions>
  <inkml:trace contextRef="#ctx0" brushRef="#br0">0 150 24575,'0'-2'0,"1"1"0,-1-1 0,0 1 0,1-1 0,0 1 0,-1-1 0,1 1 0,0-1 0,-1 1 0,1 0 0,0-1 0,0 1 0,0 0 0,0 0 0,0 0 0,1 0 0,-1 0 0,0 0 0,0 0 0,1 0 0,-1 0 0,1 1 0,-1-1 0,1 0 0,-1 1 0,3-1 0,48-11 0,-35 9 0,10-3 0,40-10 0,1 3 0,114-6 0,-140 19 0,-12 0 0,0-1 0,-1-1 0,0-1 0,38-9 0,-19 1-273,0 3 0,1 1 0,0 3 0,65 2 0,-72 2-6553</inkml:trace>
</inkml:ink>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4E381B-57E9-41FA-AB0D-203B9A61B791}" type="datetimeFigureOut">
              <a:rPr lang="zh-CN" altLang="en-US" smtClean="0"/>
              <a:t>2024/9/3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0AAB44-A010-4E59-8023-476E728F6EBA}" type="slidenum">
              <a:rPr lang="zh-CN" altLang="en-US" smtClean="0"/>
              <a:t>‹#›</a:t>
            </a:fld>
            <a:endParaRPr lang="zh-CN" altLang="en-US"/>
          </a:p>
        </p:txBody>
      </p:sp>
    </p:spTree>
    <p:extLst>
      <p:ext uri="{BB962C8B-B14F-4D97-AF65-F5344CB8AC3E}">
        <p14:creationId xmlns:p14="http://schemas.microsoft.com/office/powerpoint/2010/main" val="3323429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43BD4B04-9EB6-F195-131E-A36A0CFDD245}"/>
              </a:ext>
            </a:extLst>
          </p:cNvPr>
          <p:cNvSpPr>
            <a:spLocks noGrp="1"/>
          </p:cNvSpPr>
          <p:nvPr>
            <p:ph type="subTitle" idx="1"/>
          </p:nvPr>
        </p:nvSpPr>
        <p:spPr>
          <a:xfrm>
            <a:off x="1398611" y="2677416"/>
            <a:ext cx="9394778" cy="2444159"/>
          </a:xfrm>
        </p:spPr>
        <p:txBody>
          <a:bodyPr>
            <a:noAutofit/>
          </a:bodyPr>
          <a:lstStyle>
            <a:lvl1pPr marL="0" indent="0" algn="ctr">
              <a:buNone/>
              <a:defRPr sz="6600">
                <a:latin typeface="+mj-ea"/>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6" name="灯片编号占位符 5">
            <a:extLst>
              <a:ext uri="{FF2B5EF4-FFF2-40B4-BE49-F238E27FC236}">
                <a16:creationId xmlns:a16="http://schemas.microsoft.com/office/drawing/2014/main" id="{7E82A435-B0A5-58AA-8BD0-B86B704A4BB6}"/>
              </a:ext>
            </a:extLst>
          </p:cNvPr>
          <p:cNvSpPr>
            <a:spLocks noGrp="1"/>
          </p:cNvSpPr>
          <p:nvPr>
            <p:ph type="sldNum" sz="quarter" idx="12"/>
          </p:nvPr>
        </p:nvSpPr>
        <p:spPr/>
        <p:txBody>
          <a:bodyPr/>
          <a:lstStyle/>
          <a:p>
            <a:fld id="{5232DD58-8C83-4A00-8D90-03ACA0CA0643}" type="slidenum">
              <a:rPr lang="zh-CN" altLang="en-US" smtClean="0"/>
              <a:pPr/>
              <a:t>‹#›</a:t>
            </a:fld>
            <a:endParaRPr lang="zh-CN" altLang="en-US" dirty="0"/>
          </a:p>
        </p:txBody>
      </p:sp>
      <p:sp>
        <p:nvSpPr>
          <p:cNvPr id="14" name="标题 13">
            <a:extLst>
              <a:ext uri="{FF2B5EF4-FFF2-40B4-BE49-F238E27FC236}">
                <a16:creationId xmlns:a16="http://schemas.microsoft.com/office/drawing/2014/main" id="{5F901FB6-264B-84B3-8222-8035101C803F}"/>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545520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82AE03-F257-391A-DAF8-C8B86800BC3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C93339C-A2D0-F8FE-94F7-C6FF6019CB2D}"/>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F33078D-3026-2F7D-1C4D-BF709554030C}"/>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页脚占位符 4">
            <a:extLst>
              <a:ext uri="{FF2B5EF4-FFF2-40B4-BE49-F238E27FC236}">
                <a16:creationId xmlns:a16="http://schemas.microsoft.com/office/drawing/2014/main" id="{87CF92BD-EF0B-C4E8-13F7-C17640B39A8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38B834D6-6FE2-AAD6-2112-A49D734086A5}"/>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3315463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CE94469-9DED-435E-CCDF-1B53C567394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2AC23BB-E961-B9EA-56E5-4AE28343367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AA84615-7B55-A6FD-83B8-F87981331EB4}"/>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页脚占位符 4">
            <a:extLst>
              <a:ext uri="{FF2B5EF4-FFF2-40B4-BE49-F238E27FC236}">
                <a16:creationId xmlns:a16="http://schemas.microsoft.com/office/drawing/2014/main" id="{755D0667-C8BC-5BAE-A977-2B9367B38F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BE54C338-D294-E54F-D90C-CBDA0AF17DBE}"/>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212655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1EA284-11F8-B749-653B-DF197DBFD3A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F2F339-57EA-8CFB-B0FC-1AFE17B223A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663E5F3-F807-679E-9F46-B7B8B7AF68DF}"/>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页脚占位符 4">
            <a:extLst>
              <a:ext uri="{FF2B5EF4-FFF2-40B4-BE49-F238E27FC236}">
                <a16:creationId xmlns:a16="http://schemas.microsoft.com/office/drawing/2014/main" id="{B34C4516-0EDB-FD82-289B-160D88B0438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3EE82F7F-A737-5DF9-89B8-FF2BD595EBD9}"/>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4216616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70DD9A-5F98-05D5-6ED2-7D143B35B57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9D99A6B-1376-5F3E-D7FF-165475C7BE2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BDB3F63-1AD3-1AFF-79EA-1E37316EF9B5}"/>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页脚占位符 4">
            <a:extLst>
              <a:ext uri="{FF2B5EF4-FFF2-40B4-BE49-F238E27FC236}">
                <a16:creationId xmlns:a16="http://schemas.microsoft.com/office/drawing/2014/main" id="{EFD2CD3A-78F1-2239-7D56-03D29AF9C37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201B31B9-94EC-7CE8-50FD-A5B0B9BD9801}"/>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593888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B0C452-D7B7-CA34-B71E-1C5A3BC4EC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4AF6DA4-774A-86F6-B1A1-C0B97195AAE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5A2D672-10DF-6644-D866-6435176A15CA}"/>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0C590A7-37DC-40C4-BF90-2EDE32F1B282}"/>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页脚占位符 5">
            <a:extLst>
              <a:ext uri="{FF2B5EF4-FFF2-40B4-BE49-F238E27FC236}">
                <a16:creationId xmlns:a16="http://schemas.microsoft.com/office/drawing/2014/main" id="{A1A4DB91-5FCC-C15E-2EC9-7B46F915A5E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0CC9C696-D638-A5C0-2E6C-3BE47AC5B737}"/>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856571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C29132-A29F-31D2-F937-65D8D90D83A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E672852-2EBF-0025-1DAD-ACC7676731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860E2CA-9AF9-D356-C782-2922CDFB13A0}"/>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6115693-A473-A908-8612-BE466CCE67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8DBEE20-6A6D-73D1-D747-611E716A267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14B419F-9D3F-026F-2A64-5D7BC01B255C}"/>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8" name="页脚占位符 7">
            <a:extLst>
              <a:ext uri="{FF2B5EF4-FFF2-40B4-BE49-F238E27FC236}">
                <a16:creationId xmlns:a16="http://schemas.microsoft.com/office/drawing/2014/main" id="{7AD48BF5-70F2-2F3B-F6A7-63B2D65A897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758C090C-FA20-7059-0A5A-CC4FDDEEE116}"/>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1045254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91F43C-9FE1-D1A1-4348-5F4CC405148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59DC2B5-749A-2D72-C5B8-64EE2DFC8A19}"/>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4" name="页脚占位符 3">
            <a:extLst>
              <a:ext uri="{FF2B5EF4-FFF2-40B4-BE49-F238E27FC236}">
                <a16:creationId xmlns:a16="http://schemas.microsoft.com/office/drawing/2014/main" id="{EE539DE6-904E-DC7B-819E-FBDB593896C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3BBC620D-670C-0A65-66A4-3CC28B6B00D4}"/>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2711880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31184F0-BDE5-7D60-E647-BBB262F9209B}"/>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3" name="页脚占位符 2">
            <a:extLst>
              <a:ext uri="{FF2B5EF4-FFF2-40B4-BE49-F238E27FC236}">
                <a16:creationId xmlns:a16="http://schemas.microsoft.com/office/drawing/2014/main" id="{4B36B8D4-C7F5-CEDD-62F5-C643A0905D0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77389DD5-14E8-F93E-A7FA-D2AC4C0757F5}"/>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1047590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D75D79-3618-EE96-83A8-4778F7B96AC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32B28F8-CF0F-3B13-B4EA-99B895212A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20AC117-77DE-B65B-A70F-4ACB18F0EE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38CC01A-01FD-E2BA-F6B0-C5A94F36D7E4}"/>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页脚占位符 5">
            <a:extLst>
              <a:ext uri="{FF2B5EF4-FFF2-40B4-BE49-F238E27FC236}">
                <a16:creationId xmlns:a16="http://schemas.microsoft.com/office/drawing/2014/main" id="{BE9AE8A8-1F75-BD2A-AA1D-0BD6C614239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9C8058E7-A21B-45A0-6F42-7599BFE420EE}"/>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1435914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07AAD9-EA95-3AC5-1BD6-BB893313AA4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884EBC8-42C3-FD22-9360-9901F4E2C2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252D2EB-DAAB-3627-B89B-DB5C0B7655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35D1B97-4579-DA6A-DCAB-14C17A48B7EB}"/>
              </a:ext>
            </a:extLst>
          </p:cNvPr>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页脚占位符 5">
            <a:extLst>
              <a:ext uri="{FF2B5EF4-FFF2-40B4-BE49-F238E27FC236}">
                <a16:creationId xmlns:a16="http://schemas.microsoft.com/office/drawing/2014/main" id="{1A0B0D59-DE86-277B-E4D9-85C6F99E2BE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B8B99196-A871-58D0-C37F-4B3EB234D919}"/>
              </a:ext>
            </a:extLst>
          </p:cNvPr>
          <p:cNvSpPr>
            <a:spLocks noGrp="1"/>
          </p:cNvSpPr>
          <p:nvPr>
            <p:ph type="sldNum" sz="quarter" idx="12"/>
          </p:nvPr>
        </p:nvSpPr>
        <p:spPr/>
        <p:txBody>
          <a:bodyPr/>
          <a:lstStyle/>
          <a:p>
            <a:fld id="{5232DD58-8C83-4A00-8D90-03ACA0CA0643}" type="slidenum">
              <a:rPr lang="zh-CN" altLang="en-US" smtClean="0"/>
              <a:t>‹#›</a:t>
            </a:fld>
            <a:endParaRPr lang="zh-CN" altLang="en-US"/>
          </a:p>
        </p:txBody>
      </p:sp>
    </p:spTree>
    <p:extLst>
      <p:ext uri="{BB962C8B-B14F-4D97-AF65-F5344CB8AC3E}">
        <p14:creationId xmlns:p14="http://schemas.microsoft.com/office/powerpoint/2010/main" val="1382868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A428150-5039-0E67-111B-D260D95FC998}"/>
              </a:ext>
            </a:extLst>
          </p:cNvPr>
          <p:cNvSpPr>
            <a:spLocks noGrp="1"/>
          </p:cNvSpPr>
          <p:nvPr>
            <p:ph type="title"/>
          </p:nvPr>
        </p:nvSpPr>
        <p:spPr>
          <a:xfrm>
            <a:off x="239564" y="119150"/>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0BFDDBB6-D57A-FED7-260B-BF668464AA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灯片编号占位符 5">
            <a:extLst>
              <a:ext uri="{FF2B5EF4-FFF2-40B4-BE49-F238E27FC236}">
                <a16:creationId xmlns:a16="http://schemas.microsoft.com/office/drawing/2014/main" id="{A4F82198-AB7A-3B3A-F8F1-0544B44C37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5232DD58-8C83-4A00-8D90-03ACA0CA0643}" type="slidenum">
              <a:rPr lang="zh-CN" altLang="en-US" smtClean="0"/>
              <a:pPr/>
              <a:t>‹#›</a:t>
            </a:fld>
            <a:endParaRPr lang="zh-CN" altLang="en-US" dirty="0"/>
          </a:p>
        </p:txBody>
      </p:sp>
      <p:grpSp>
        <p:nvGrpSpPr>
          <p:cNvPr id="7" name="组合 6">
            <a:extLst>
              <a:ext uri="{FF2B5EF4-FFF2-40B4-BE49-F238E27FC236}">
                <a16:creationId xmlns:a16="http://schemas.microsoft.com/office/drawing/2014/main" id="{15CDC0CB-E744-B191-FFB3-30E2FCC78406}"/>
              </a:ext>
            </a:extLst>
          </p:cNvPr>
          <p:cNvGrpSpPr/>
          <p:nvPr userDrawn="1"/>
        </p:nvGrpSpPr>
        <p:grpSpPr>
          <a:xfrm>
            <a:off x="0" y="1523305"/>
            <a:ext cx="12192000" cy="257323"/>
            <a:chOff x="0" y="1523305"/>
            <a:chExt cx="12192000" cy="257323"/>
          </a:xfrm>
        </p:grpSpPr>
        <p:sp>
          <p:nvSpPr>
            <p:cNvPr id="8" name="矩形 7">
              <a:extLst>
                <a:ext uri="{FF2B5EF4-FFF2-40B4-BE49-F238E27FC236}">
                  <a16:creationId xmlns:a16="http://schemas.microsoft.com/office/drawing/2014/main" id="{5035A981-07D1-0B49-8557-8B59F0060386}"/>
                </a:ext>
              </a:extLst>
            </p:cNvPr>
            <p:cNvSpPr/>
            <p:nvPr userDrawn="1"/>
          </p:nvSpPr>
          <p:spPr>
            <a:xfrm>
              <a:off x="0" y="1550035"/>
              <a:ext cx="12191365" cy="198120"/>
            </a:xfrm>
            <a:prstGeom prst="rect">
              <a:avLst/>
            </a:prstGeom>
            <a:gradFill flip="none">
              <a:gsLst>
                <a:gs pos="0">
                  <a:schemeClr val="tx2">
                    <a:lumMod val="20000"/>
                    <a:lumOff val="80000"/>
                  </a:schemeClr>
                </a:gs>
                <a:gs pos="25000">
                  <a:schemeClr val="tx2">
                    <a:lumMod val="40000"/>
                    <a:lumOff val="60000"/>
                  </a:schemeClr>
                </a:gs>
                <a:gs pos="50000">
                  <a:schemeClr val="tx2">
                    <a:lumMod val="60000"/>
                    <a:lumOff val="40000"/>
                  </a:schemeClr>
                </a:gs>
                <a:gs pos="100000">
                  <a:schemeClr val="tx2">
                    <a:lumMod val="100000"/>
                  </a:schemeClr>
                </a:gs>
                <a:gs pos="75000">
                  <a:schemeClr val="tx2">
                    <a:lumMod val="80000"/>
                    <a:lumOff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altLang="zh-CN" sz="10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9" name="文本框 8">
              <a:extLst>
                <a:ext uri="{FF2B5EF4-FFF2-40B4-BE49-F238E27FC236}">
                  <a16:creationId xmlns:a16="http://schemas.microsoft.com/office/drawing/2014/main" id="{9A378877-0347-4827-331E-672AF7D05DBF}"/>
                </a:ext>
              </a:extLst>
            </p:cNvPr>
            <p:cNvSpPr txBox="1"/>
            <p:nvPr userDrawn="1"/>
          </p:nvSpPr>
          <p:spPr>
            <a:xfrm>
              <a:off x="0" y="1534407"/>
              <a:ext cx="1743281" cy="246221"/>
            </a:xfrm>
            <a:prstGeom prst="rect">
              <a:avLst/>
            </a:prstGeom>
            <a:noFill/>
          </p:spPr>
          <p:txBody>
            <a:bodyPr wrap="square" rtlCol="0" anchor="ctr">
              <a:spAutoFit/>
            </a:bodyPr>
            <a:lstStyle/>
            <a:p>
              <a:pPr algn="l"/>
              <a:r>
                <a:rPr lang="en-US" altLang="zh-CN" sz="1000" dirty="0" err="1">
                  <a:solidFill>
                    <a:schemeClr val="bg1"/>
                  </a:solidFill>
                </a:rPr>
                <a:t>NekoBytes-TheMissing</a:t>
              </a:r>
              <a:r>
                <a:rPr lang="en-US" altLang="zh-CN" sz="1000" dirty="0">
                  <a:solidFill>
                    <a:schemeClr val="bg1"/>
                  </a:solidFill>
                </a:rPr>
                <a:t> 2024</a:t>
              </a:r>
              <a:endParaRPr lang="zh-CN" altLang="en-US" sz="1000" dirty="0">
                <a:solidFill>
                  <a:schemeClr val="bg1"/>
                </a:solidFill>
              </a:endParaRPr>
            </a:p>
          </p:txBody>
        </p:sp>
        <p:sp>
          <p:nvSpPr>
            <p:cNvPr id="10" name="文本框 9">
              <a:extLst>
                <a:ext uri="{FF2B5EF4-FFF2-40B4-BE49-F238E27FC236}">
                  <a16:creationId xmlns:a16="http://schemas.microsoft.com/office/drawing/2014/main" id="{49F04B41-7B0B-1A4E-6F30-534C0068826E}"/>
                </a:ext>
              </a:extLst>
            </p:cNvPr>
            <p:cNvSpPr txBox="1"/>
            <p:nvPr userDrawn="1"/>
          </p:nvSpPr>
          <p:spPr>
            <a:xfrm>
              <a:off x="11354435" y="1523305"/>
              <a:ext cx="837565" cy="246221"/>
            </a:xfrm>
            <a:prstGeom prst="rect">
              <a:avLst/>
            </a:prstGeom>
            <a:noFill/>
          </p:spPr>
          <p:txBody>
            <a:bodyPr wrap="square" rtlCol="0" anchor="ctr">
              <a:spAutoFit/>
            </a:bodyPr>
            <a:lstStyle/>
            <a:p>
              <a:pPr algn="r"/>
              <a:r>
                <a:rPr lang="en-US" altLang="zh-CN" sz="1000" dirty="0" err="1">
                  <a:solidFill>
                    <a:schemeClr val="tx1"/>
                  </a:solidFill>
                </a:rPr>
                <a:t>NekoBytes</a:t>
              </a:r>
              <a:endParaRPr lang="zh-CN" altLang="en-US" sz="1000" dirty="0">
                <a:solidFill>
                  <a:schemeClr val="tx1"/>
                </a:solidFill>
              </a:endParaRPr>
            </a:p>
          </p:txBody>
        </p:sp>
      </p:grpSp>
    </p:spTree>
    <p:extLst>
      <p:ext uri="{BB962C8B-B14F-4D97-AF65-F5344CB8AC3E}">
        <p14:creationId xmlns:p14="http://schemas.microsoft.com/office/powerpoint/2010/main" val="34169599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customXml" Target="../ink/ink1.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godbolt.org/z/Yf4Ed" TargetMode="Externa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godbolt.org/z/4esj9rvar"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yanhanwu/How-To-Ask-Questions-The-Smart-Way/blob/main/README-zh_CN.md" TargetMode="External"/><Relationship Id="rId2" Type="http://schemas.openxmlformats.org/officeDocument/2006/relationships/hyperlink" Target="https://github.com/tangx/Stop-Ask-Questions-The-Stupid-Ways/blob/master/README.md"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5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BEC2B64B-5B9E-8DE7-A5AA-19E05EA834B3}"/>
              </a:ext>
            </a:extLst>
          </p:cNvPr>
          <p:cNvSpPr>
            <a:spLocks noGrp="1"/>
          </p:cNvSpPr>
          <p:nvPr>
            <p:ph type="subTitle" idx="1"/>
          </p:nvPr>
        </p:nvSpPr>
        <p:spPr/>
        <p:txBody>
          <a:bodyPr/>
          <a:lstStyle/>
          <a:p>
            <a:r>
              <a:rPr lang="zh-CN" altLang="en-US" dirty="0"/>
              <a:t>如何科学地提问</a:t>
            </a:r>
          </a:p>
        </p:txBody>
      </p:sp>
      <p:sp>
        <p:nvSpPr>
          <p:cNvPr id="3" name="标题 2">
            <a:extLst>
              <a:ext uri="{FF2B5EF4-FFF2-40B4-BE49-F238E27FC236}">
                <a16:creationId xmlns:a16="http://schemas.microsoft.com/office/drawing/2014/main" id="{18DCB8F0-5023-395B-27AC-5AEBAF8611EA}"/>
              </a:ext>
            </a:extLst>
          </p:cNvPr>
          <p:cNvSpPr>
            <a:spLocks noGrp="1"/>
          </p:cNvSpPr>
          <p:nvPr>
            <p:ph type="title"/>
          </p:nvPr>
        </p:nvSpPr>
        <p:spPr>
          <a:xfrm>
            <a:off x="239564" y="119150"/>
            <a:ext cx="10515600" cy="1325563"/>
          </a:xfrm>
        </p:spPr>
        <p:txBody>
          <a:bodyPr/>
          <a:lstStyle/>
          <a:p>
            <a:r>
              <a:rPr lang="en-US" altLang="zh-CN" dirty="0" err="1"/>
              <a:t>NekoBytes</a:t>
            </a:r>
            <a:endParaRPr lang="zh-CN" altLang="en-US" dirty="0"/>
          </a:p>
        </p:txBody>
      </p:sp>
      <p:sp>
        <p:nvSpPr>
          <p:cNvPr id="4" name="灯片编号占位符 3">
            <a:extLst>
              <a:ext uri="{FF2B5EF4-FFF2-40B4-BE49-F238E27FC236}">
                <a16:creationId xmlns:a16="http://schemas.microsoft.com/office/drawing/2014/main" id="{E36E1ACC-ECC6-1E60-1216-F885960867D3}"/>
              </a:ext>
            </a:extLst>
          </p:cNvPr>
          <p:cNvSpPr>
            <a:spLocks noGrp="1"/>
          </p:cNvSpPr>
          <p:nvPr>
            <p:ph type="sldNum" sz="quarter" idx="12"/>
          </p:nvPr>
        </p:nvSpPr>
        <p:spPr/>
        <p:txBody>
          <a:bodyPr/>
          <a:lstStyle/>
          <a:p>
            <a:fld id="{5232DD58-8C83-4A00-8D90-03ACA0CA0643}" type="slidenum">
              <a:rPr lang="zh-CN" altLang="en-US" smtClean="0"/>
              <a:pPr/>
              <a:t>1</a:t>
            </a:fld>
            <a:endParaRPr lang="zh-CN" altLang="en-US" dirty="0"/>
          </a:p>
        </p:txBody>
      </p:sp>
    </p:spTree>
    <p:extLst>
      <p:ext uri="{BB962C8B-B14F-4D97-AF65-F5344CB8AC3E}">
        <p14:creationId xmlns:p14="http://schemas.microsoft.com/office/powerpoint/2010/main" val="29269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学习</a:t>
            </a:r>
            <a:r>
              <a:rPr lang="en-US" altLang="zh-CN" b="1" dirty="0"/>
              <a:t>C</a:t>
            </a:r>
            <a:r>
              <a:rPr lang="zh-CN" altLang="en-US" b="1" dirty="0"/>
              <a:t>语言看什么书？</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10</a:t>
            </a:fld>
            <a:endParaRPr lang="zh-CN" altLang="en-US"/>
          </a:p>
        </p:txBody>
      </p:sp>
      <p:pic>
        <p:nvPicPr>
          <p:cNvPr id="6" name="内容占位符 5" descr="文本&#10;&#10;描述已自动生成">
            <a:extLst>
              <a:ext uri="{FF2B5EF4-FFF2-40B4-BE49-F238E27FC236}">
                <a16:creationId xmlns:a16="http://schemas.microsoft.com/office/drawing/2014/main" id="{866170B9-CC10-03CF-EA4A-260F656416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9675" y="2323322"/>
            <a:ext cx="2450114" cy="3333232"/>
          </a:xfrm>
        </p:spPr>
      </p:pic>
      <p:sp>
        <p:nvSpPr>
          <p:cNvPr id="7" name="文本框 6">
            <a:extLst>
              <a:ext uri="{FF2B5EF4-FFF2-40B4-BE49-F238E27FC236}">
                <a16:creationId xmlns:a16="http://schemas.microsoft.com/office/drawing/2014/main" id="{CD5EC910-3D52-795A-77E7-4F037E2A592D}"/>
              </a:ext>
            </a:extLst>
          </p:cNvPr>
          <p:cNvSpPr txBox="1"/>
          <p:nvPr/>
        </p:nvSpPr>
        <p:spPr>
          <a:xfrm>
            <a:off x="2287532" y="4005035"/>
            <a:ext cx="914400" cy="523220"/>
          </a:xfrm>
          <a:prstGeom prst="rect">
            <a:avLst/>
          </a:prstGeom>
          <a:noFill/>
        </p:spPr>
        <p:txBody>
          <a:bodyPr wrap="square" rtlCol="0">
            <a:spAutoFit/>
          </a:bodyPr>
          <a:lstStyle/>
          <a:p>
            <a:r>
              <a:rPr lang="zh-CN" altLang="en-US" sz="2800" b="1" dirty="0"/>
              <a:t>陈旧</a:t>
            </a:r>
          </a:p>
        </p:txBody>
      </p:sp>
      <p:sp>
        <p:nvSpPr>
          <p:cNvPr id="9" name="文本框 8">
            <a:extLst>
              <a:ext uri="{FF2B5EF4-FFF2-40B4-BE49-F238E27FC236}">
                <a16:creationId xmlns:a16="http://schemas.microsoft.com/office/drawing/2014/main" id="{14CAE262-14C5-2457-9524-26E65967DE46}"/>
              </a:ext>
            </a:extLst>
          </p:cNvPr>
          <p:cNvSpPr txBox="1"/>
          <p:nvPr/>
        </p:nvSpPr>
        <p:spPr>
          <a:xfrm>
            <a:off x="1704369" y="4902280"/>
            <a:ext cx="2080726" cy="461665"/>
          </a:xfrm>
          <a:prstGeom prst="rect">
            <a:avLst/>
          </a:prstGeom>
          <a:noFill/>
        </p:spPr>
        <p:txBody>
          <a:bodyPr wrap="square" rtlCol="0">
            <a:spAutoFit/>
          </a:bodyPr>
          <a:lstStyle/>
          <a:p>
            <a:r>
              <a:rPr lang="en-US" altLang="zh-CN" sz="2400" dirty="0"/>
              <a:t>i = </a:t>
            </a:r>
            <a:r>
              <a:rPr lang="en-US" altLang="zh-CN" sz="2400" dirty="0" err="1"/>
              <a:t>i</a:t>
            </a:r>
            <a:r>
              <a:rPr lang="en-US" altLang="zh-CN" sz="2400" dirty="0"/>
              <a:t>++ + ++</a:t>
            </a:r>
            <a:r>
              <a:rPr lang="en-US" altLang="zh-CN" sz="2400" dirty="0" err="1"/>
              <a:t>i</a:t>
            </a:r>
            <a:r>
              <a:rPr lang="en-US" altLang="zh-CN" sz="2400" dirty="0"/>
              <a:t>;</a:t>
            </a:r>
            <a:endParaRPr lang="zh-CN" altLang="en-US" sz="2400" dirty="0"/>
          </a:p>
        </p:txBody>
      </p:sp>
      <p:sp>
        <p:nvSpPr>
          <p:cNvPr id="10" name="文本框 9">
            <a:extLst>
              <a:ext uri="{FF2B5EF4-FFF2-40B4-BE49-F238E27FC236}">
                <a16:creationId xmlns:a16="http://schemas.microsoft.com/office/drawing/2014/main" id="{131596CC-B569-AFF6-92B7-8C185AE28830}"/>
              </a:ext>
            </a:extLst>
          </p:cNvPr>
          <p:cNvSpPr txBox="1"/>
          <p:nvPr/>
        </p:nvSpPr>
        <p:spPr>
          <a:xfrm>
            <a:off x="4256042" y="3167390"/>
            <a:ext cx="895739" cy="523220"/>
          </a:xfrm>
          <a:prstGeom prst="rect">
            <a:avLst/>
          </a:prstGeom>
          <a:noFill/>
        </p:spPr>
        <p:txBody>
          <a:bodyPr wrap="square" rtlCol="0">
            <a:spAutoFit/>
          </a:bodyPr>
          <a:lstStyle/>
          <a:p>
            <a:r>
              <a:rPr lang="zh-CN" altLang="en-US" sz="2800" dirty="0"/>
              <a:t>浅薄</a:t>
            </a:r>
          </a:p>
        </p:txBody>
      </p:sp>
      <p:sp>
        <p:nvSpPr>
          <p:cNvPr id="11" name="箭头: 右 10">
            <a:extLst>
              <a:ext uri="{FF2B5EF4-FFF2-40B4-BE49-F238E27FC236}">
                <a16:creationId xmlns:a16="http://schemas.microsoft.com/office/drawing/2014/main" id="{72AD8534-B6F1-3391-C49B-5E7DBACE38BA}"/>
              </a:ext>
            </a:extLst>
          </p:cNvPr>
          <p:cNvSpPr/>
          <p:nvPr/>
        </p:nvSpPr>
        <p:spPr>
          <a:xfrm>
            <a:off x="5151781" y="3770268"/>
            <a:ext cx="1367868" cy="99275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图片包含 文本&#10;&#10;描述已自动生成">
            <a:extLst>
              <a:ext uri="{FF2B5EF4-FFF2-40B4-BE49-F238E27FC236}">
                <a16:creationId xmlns:a16="http://schemas.microsoft.com/office/drawing/2014/main" id="{A05E0005-01CD-933E-B1DD-26EE180D2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0221" y="1865951"/>
            <a:ext cx="3031401" cy="4496578"/>
          </a:xfrm>
          <a:prstGeom prst="rect">
            <a:avLst/>
          </a:prstGeom>
        </p:spPr>
      </p:pic>
    </p:spTree>
    <p:extLst>
      <p:ext uri="{BB962C8B-B14F-4D97-AF65-F5344CB8AC3E}">
        <p14:creationId xmlns:p14="http://schemas.microsoft.com/office/powerpoint/2010/main" val="4160939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a:t>
            </a:r>
            <a:r>
              <a:rPr lang="zh-CN" altLang="en-US" b="1" dirty="0"/>
              <a:t>语言的推荐资源</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11</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a:t>[Introductory C Programming </a:t>
            </a:r>
            <a:r>
              <a:rPr lang="zh-CN" altLang="en-US" dirty="0"/>
              <a:t>专项课程</a:t>
            </a:r>
            <a:r>
              <a:rPr lang="en-US" altLang="zh-CN" dirty="0"/>
              <a:t>] https://www.coursera.org/specializations/c-programming?</a:t>
            </a:r>
          </a:p>
          <a:p>
            <a:endParaRPr lang="en-US" altLang="zh-CN" dirty="0"/>
          </a:p>
          <a:p>
            <a:r>
              <a:rPr lang="en-US" altLang="zh-CN" dirty="0"/>
              <a:t>[</a:t>
            </a:r>
            <a:r>
              <a:rPr lang="zh-CN" altLang="en-US" dirty="0"/>
              <a:t>翁恺</a:t>
            </a:r>
            <a:r>
              <a:rPr lang="en-US" altLang="zh-CN" dirty="0"/>
              <a:t>C</a:t>
            </a:r>
            <a:r>
              <a:rPr lang="zh-CN" altLang="en-US" dirty="0"/>
              <a:t>语言基础入门</a:t>
            </a:r>
            <a:r>
              <a:rPr lang="en-US" altLang="zh-CN" dirty="0"/>
              <a:t>]@bilibili:</a:t>
            </a:r>
            <a:br>
              <a:rPr lang="en-US" altLang="zh-CN" dirty="0"/>
            </a:br>
            <a:r>
              <a:rPr lang="en-US" altLang="zh-CN" dirty="0"/>
              <a:t>https://www.bilibili.com/video/BV1dr4y1n7vA</a:t>
            </a:r>
          </a:p>
          <a:p>
            <a:endParaRPr lang="en-US" altLang="zh-CN" dirty="0"/>
          </a:p>
          <a:p>
            <a:r>
              <a:rPr lang="en-US" altLang="zh-CN" dirty="0"/>
              <a:t>[C</a:t>
            </a:r>
            <a:r>
              <a:rPr lang="zh-CN" altLang="en-US" dirty="0"/>
              <a:t>参考手册</a:t>
            </a:r>
            <a:r>
              <a:rPr lang="en-US" altLang="zh-CN" dirty="0"/>
              <a:t>] https://zh.cppreference.com/w/c</a:t>
            </a:r>
            <a:endParaRPr lang="zh-CN" altLang="en-US" dirty="0"/>
          </a:p>
        </p:txBody>
      </p:sp>
      <p:pic>
        <p:nvPicPr>
          <p:cNvPr id="6" name="图片 5" descr="图形用户界面&#10;&#10;描述已自动生成">
            <a:extLst>
              <a:ext uri="{FF2B5EF4-FFF2-40B4-BE49-F238E27FC236}">
                <a16:creationId xmlns:a16="http://schemas.microsoft.com/office/drawing/2014/main" id="{97FF9E4E-642C-0508-007A-7EE6030A2D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3229" y="2988228"/>
            <a:ext cx="3993482" cy="3188735"/>
          </a:xfrm>
          <a:prstGeom prst="rect">
            <a:avLst/>
          </a:prstGeom>
        </p:spPr>
      </p:pic>
    </p:spTree>
    <p:extLst>
      <p:ext uri="{BB962C8B-B14F-4D97-AF65-F5344CB8AC3E}">
        <p14:creationId xmlns:p14="http://schemas.microsoft.com/office/powerpoint/2010/main" val="61330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快乐</a:t>
            </a:r>
            <a:r>
              <a:rPr lang="en-US" altLang="zh-CN" b="1" dirty="0"/>
              <a:t>C</a:t>
            </a:r>
            <a:r>
              <a:rPr lang="zh-CN" altLang="en-US" b="1" dirty="0"/>
              <a:t>之旅</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12</a:t>
            </a:fld>
            <a:endParaRPr lang="zh-CN" altLang="en-US"/>
          </a:p>
        </p:txBody>
      </p:sp>
      <p:pic>
        <p:nvPicPr>
          <p:cNvPr id="6" name="内容占位符 5" descr="图片包含 文本&#10;&#10;描述已自动生成">
            <a:extLst>
              <a:ext uri="{FF2B5EF4-FFF2-40B4-BE49-F238E27FC236}">
                <a16:creationId xmlns:a16="http://schemas.microsoft.com/office/drawing/2014/main" id="{EDA17A66-B06B-F890-B6AA-12B9249149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9167" y="4498474"/>
            <a:ext cx="953396" cy="1414204"/>
          </a:xfrm>
        </p:spPr>
      </p:pic>
      <p:sp>
        <p:nvSpPr>
          <p:cNvPr id="7" name="箭头: 右 6">
            <a:extLst>
              <a:ext uri="{FF2B5EF4-FFF2-40B4-BE49-F238E27FC236}">
                <a16:creationId xmlns:a16="http://schemas.microsoft.com/office/drawing/2014/main" id="{5C3127CE-E465-FB28-DCD5-E4AE13BB066C}"/>
              </a:ext>
            </a:extLst>
          </p:cNvPr>
          <p:cNvSpPr/>
          <p:nvPr/>
        </p:nvSpPr>
        <p:spPr>
          <a:xfrm>
            <a:off x="2941321" y="4953000"/>
            <a:ext cx="601579" cy="6015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946F614-5376-A6DA-70CC-DA089A353DE5}"/>
              </a:ext>
            </a:extLst>
          </p:cNvPr>
          <p:cNvSpPr txBox="1"/>
          <p:nvPr/>
        </p:nvSpPr>
        <p:spPr>
          <a:xfrm>
            <a:off x="3831658" y="5022956"/>
            <a:ext cx="890337" cy="461665"/>
          </a:xfrm>
          <a:prstGeom prst="rect">
            <a:avLst/>
          </a:prstGeom>
          <a:noFill/>
        </p:spPr>
        <p:txBody>
          <a:bodyPr wrap="square" rtlCol="0">
            <a:spAutoFit/>
          </a:bodyPr>
          <a:lstStyle/>
          <a:p>
            <a:r>
              <a:rPr lang="zh-CN" altLang="en-US" sz="2400" b="1" dirty="0"/>
              <a:t>指针</a:t>
            </a:r>
          </a:p>
        </p:txBody>
      </p:sp>
      <p:sp>
        <p:nvSpPr>
          <p:cNvPr id="9" name="文本框 8">
            <a:extLst>
              <a:ext uri="{FF2B5EF4-FFF2-40B4-BE49-F238E27FC236}">
                <a16:creationId xmlns:a16="http://schemas.microsoft.com/office/drawing/2014/main" id="{55D2C398-4F76-16AD-76C0-E752CEFE5873}"/>
              </a:ext>
            </a:extLst>
          </p:cNvPr>
          <p:cNvSpPr txBox="1"/>
          <p:nvPr/>
        </p:nvSpPr>
        <p:spPr>
          <a:xfrm>
            <a:off x="5413010" y="3809973"/>
            <a:ext cx="890337" cy="461665"/>
          </a:xfrm>
          <a:prstGeom prst="rect">
            <a:avLst/>
          </a:prstGeom>
          <a:noFill/>
        </p:spPr>
        <p:txBody>
          <a:bodyPr wrap="square" rtlCol="0">
            <a:spAutoFit/>
          </a:bodyPr>
          <a:lstStyle/>
          <a:p>
            <a:r>
              <a:rPr lang="zh-CN" altLang="en-US" sz="2400" b="1" dirty="0"/>
              <a:t>自由</a:t>
            </a:r>
          </a:p>
        </p:txBody>
      </p:sp>
      <p:sp>
        <p:nvSpPr>
          <p:cNvPr id="10" name="文本框 9">
            <a:extLst>
              <a:ext uri="{FF2B5EF4-FFF2-40B4-BE49-F238E27FC236}">
                <a16:creationId xmlns:a16="http://schemas.microsoft.com/office/drawing/2014/main" id="{4E8C4691-ACFD-4DFB-F387-4167990C5C81}"/>
              </a:ext>
            </a:extLst>
          </p:cNvPr>
          <p:cNvSpPr txBox="1"/>
          <p:nvPr/>
        </p:nvSpPr>
        <p:spPr>
          <a:xfrm>
            <a:off x="5403383" y="2586362"/>
            <a:ext cx="890337" cy="461665"/>
          </a:xfrm>
          <a:prstGeom prst="rect">
            <a:avLst/>
          </a:prstGeom>
          <a:noFill/>
        </p:spPr>
        <p:txBody>
          <a:bodyPr wrap="square" rtlCol="0">
            <a:spAutoFit/>
          </a:bodyPr>
          <a:lstStyle/>
          <a:p>
            <a:r>
              <a:rPr lang="zh-CN" altLang="en-US" sz="2400" b="1" dirty="0"/>
              <a:t>强大</a:t>
            </a:r>
          </a:p>
        </p:txBody>
      </p:sp>
      <p:sp>
        <p:nvSpPr>
          <p:cNvPr id="11" name="文本框 10">
            <a:extLst>
              <a:ext uri="{FF2B5EF4-FFF2-40B4-BE49-F238E27FC236}">
                <a16:creationId xmlns:a16="http://schemas.microsoft.com/office/drawing/2014/main" id="{CB4BE3F5-9AF2-8DFB-AE7C-794AD644D483}"/>
              </a:ext>
            </a:extLst>
          </p:cNvPr>
          <p:cNvSpPr txBox="1"/>
          <p:nvPr/>
        </p:nvSpPr>
        <p:spPr>
          <a:xfrm>
            <a:off x="3831658" y="3805976"/>
            <a:ext cx="890337" cy="461665"/>
          </a:xfrm>
          <a:prstGeom prst="rect">
            <a:avLst/>
          </a:prstGeom>
          <a:noFill/>
        </p:spPr>
        <p:txBody>
          <a:bodyPr wrap="square" rtlCol="0">
            <a:spAutoFit/>
          </a:bodyPr>
          <a:lstStyle/>
          <a:p>
            <a:r>
              <a:rPr lang="zh-CN" altLang="en-US" sz="2400" b="1" dirty="0"/>
              <a:t>信任</a:t>
            </a:r>
          </a:p>
        </p:txBody>
      </p:sp>
      <p:sp>
        <p:nvSpPr>
          <p:cNvPr id="12" name="文本框 11">
            <a:extLst>
              <a:ext uri="{FF2B5EF4-FFF2-40B4-BE49-F238E27FC236}">
                <a16:creationId xmlns:a16="http://schemas.microsoft.com/office/drawing/2014/main" id="{90C2A36E-D639-42A3-454F-FD617E040C5C}"/>
              </a:ext>
            </a:extLst>
          </p:cNvPr>
          <p:cNvSpPr txBox="1"/>
          <p:nvPr/>
        </p:nvSpPr>
        <p:spPr>
          <a:xfrm>
            <a:off x="7125102" y="4722167"/>
            <a:ext cx="890337" cy="461665"/>
          </a:xfrm>
          <a:prstGeom prst="rect">
            <a:avLst/>
          </a:prstGeom>
          <a:noFill/>
        </p:spPr>
        <p:txBody>
          <a:bodyPr wrap="square" rtlCol="0">
            <a:spAutoFit/>
          </a:bodyPr>
          <a:lstStyle/>
          <a:p>
            <a:r>
              <a:rPr lang="en-US" altLang="zh-CN" sz="2400" b="1" dirty="0"/>
              <a:t>UB</a:t>
            </a:r>
            <a:endParaRPr lang="zh-CN" altLang="en-US" sz="2400" b="1" dirty="0"/>
          </a:p>
        </p:txBody>
      </p:sp>
      <p:sp>
        <p:nvSpPr>
          <p:cNvPr id="13" name="文本框 12">
            <a:extLst>
              <a:ext uri="{FF2B5EF4-FFF2-40B4-BE49-F238E27FC236}">
                <a16:creationId xmlns:a16="http://schemas.microsoft.com/office/drawing/2014/main" id="{659432B7-26D8-B906-7007-64FA31C4C473}"/>
              </a:ext>
            </a:extLst>
          </p:cNvPr>
          <p:cNvSpPr txBox="1"/>
          <p:nvPr/>
        </p:nvSpPr>
        <p:spPr>
          <a:xfrm>
            <a:off x="7125101" y="2976706"/>
            <a:ext cx="890337" cy="461665"/>
          </a:xfrm>
          <a:prstGeom prst="rect">
            <a:avLst/>
          </a:prstGeom>
          <a:noFill/>
        </p:spPr>
        <p:txBody>
          <a:bodyPr wrap="square" rtlCol="0">
            <a:spAutoFit/>
          </a:bodyPr>
          <a:lstStyle/>
          <a:p>
            <a:r>
              <a:rPr lang="en-US" altLang="zh-CN" sz="2400" b="1" dirty="0"/>
              <a:t>bug</a:t>
            </a:r>
            <a:endParaRPr lang="zh-CN" altLang="en-US" sz="2400" b="1" dirty="0"/>
          </a:p>
        </p:txBody>
      </p:sp>
      <p:sp>
        <p:nvSpPr>
          <p:cNvPr id="14" name="文本框 13">
            <a:extLst>
              <a:ext uri="{FF2B5EF4-FFF2-40B4-BE49-F238E27FC236}">
                <a16:creationId xmlns:a16="http://schemas.microsoft.com/office/drawing/2014/main" id="{C62A9D85-C0AC-90A0-032C-A02467295C46}"/>
              </a:ext>
            </a:extLst>
          </p:cNvPr>
          <p:cNvSpPr txBox="1"/>
          <p:nvPr/>
        </p:nvSpPr>
        <p:spPr>
          <a:xfrm>
            <a:off x="8732521" y="3878287"/>
            <a:ext cx="890337" cy="461665"/>
          </a:xfrm>
          <a:prstGeom prst="rect">
            <a:avLst/>
          </a:prstGeom>
          <a:noFill/>
        </p:spPr>
        <p:txBody>
          <a:bodyPr wrap="square" rtlCol="0">
            <a:spAutoFit/>
          </a:bodyPr>
          <a:lstStyle/>
          <a:p>
            <a:r>
              <a:rPr lang="zh-CN" altLang="en-US" sz="2400" b="1" dirty="0"/>
              <a:t>致命</a:t>
            </a:r>
          </a:p>
        </p:txBody>
      </p:sp>
      <p:sp>
        <p:nvSpPr>
          <p:cNvPr id="15" name="文本框 14">
            <a:extLst>
              <a:ext uri="{FF2B5EF4-FFF2-40B4-BE49-F238E27FC236}">
                <a16:creationId xmlns:a16="http://schemas.microsoft.com/office/drawing/2014/main" id="{94FB424A-776D-ABC4-F44E-757B6EFEFD0B}"/>
              </a:ext>
            </a:extLst>
          </p:cNvPr>
          <p:cNvSpPr txBox="1"/>
          <p:nvPr/>
        </p:nvSpPr>
        <p:spPr>
          <a:xfrm>
            <a:off x="3687680" y="3106601"/>
            <a:ext cx="1045143" cy="461665"/>
          </a:xfrm>
          <a:prstGeom prst="rect">
            <a:avLst/>
          </a:prstGeom>
          <a:noFill/>
        </p:spPr>
        <p:txBody>
          <a:bodyPr wrap="square" rtlCol="0">
            <a:spAutoFit/>
          </a:bodyPr>
          <a:lstStyle/>
          <a:p>
            <a:r>
              <a:rPr lang="en-US" altLang="zh-CN" sz="2400" b="1" dirty="0"/>
              <a:t>C</a:t>
            </a:r>
            <a:r>
              <a:rPr lang="zh-CN" altLang="en-US" sz="2400" b="1" dirty="0"/>
              <a:t>语言</a:t>
            </a:r>
          </a:p>
        </p:txBody>
      </p:sp>
      <p:cxnSp>
        <p:nvCxnSpPr>
          <p:cNvPr id="19" name="连接符: 肘形 18">
            <a:extLst>
              <a:ext uri="{FF2B5EF4-FFF2-40B4-BE49-F238E27FC236}">
                <a16:creationId xmlns:a16="http://schemas.microsoft.com/office/drawing/2014/main" id="{4703CF3C-05C1-D29D-2A18-9AFAD326674B}"/>
              </a:ext>
            </a:extLst>
          </p:cNvPr>
          <p:cNvCxnSpPr>
            <a:cxnSpLocks/>
            <a:stCxn id="15" idx="1"/>
            <a:endCxn id="11" idx="1"/>
          </p:cNvCxnSpPr>
          <p:nvPr/>
        </p:nvCxnSpPr>
        <p:spPr>
          <a:xfrm rot="10800000" flipH="1" flipV="1">
            <a:off x="3687680" y="3337433"/>
            <a:ext cx="143978" cy="699375"/>
          </a:xfrm>
          <a:prstGeom prst="bentConnector3">
            <a:avLst>
              <a:gd name="adj1" fmla="val -158774"/>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直接箭头连接符 20">
            <a:extLst>
              <a:ext uri="{FF2B5EF4-FFF2-40B4-BE49-F238E27FC236}">
                <a16:creationId xmlns:a16="http://schemas.microsoft.com/office/drawing/2014/main" id="{A34F8B41-BA14-AD82-AA1F-D65FFB70E38C}"/>
              </a:ext>
            </a:extLst>
          </p:cNvPr>
          <p:cNvCxnSpPr>
            <a:cxnSpLocks/>
            <a:stCxn id="15" idx="3"/>
            <a:endCxn id="10" idx="1"/>
          </p:cNvCxnSpPr>
          <p:nvPr/>
        </p:nvCxnSpPr>
        <p:spPr>
          <a:xfrm flipV="1">
            <a:off x="4732823" y="2817195"/>
            <a:ext cx="670560" cy="5202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直接箭头连接符 22">
            <a:extLst>
              <a:ext uri="{FF2B5EF4-FFF2-40B4-BE49-F238E27FC236}">
                <a16:creationId xmlns:a16="http://schemas.microsoft.com/office/drawing/2014/main" id="{EC521C96-ED5D-F018-14D6-0AFD81754BFC}"/>
              </a:ext>
            </a:extLst>
          </p:cNvPr>
          <p:cNvCxnSpPr>
            <a:stCxn id="11" idx="3"/>
            <a:endCxn id="9" idx="1"/>
          </p:cNvCxnSpPr>
          <p:nvPr/>
        </p:nvCxnSpPr>
        <p:spPr>
          <a:xfrm>
            <a:off x="4721995" y="4036809"/>
            <a:ext cx="691015" cy="39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直接箭头连接符 24">
            <a:extLst>
              <a:ext uri="{FF2B5EF4-FFF2-40B4-BE49-F238E27FC236}">
                <a16:creationId xmlns:a16="http://schemas.microsoft.com/office/drawing/2014/main" id="{B05F891C-D75C-2494-0AE5-DF5250C1F99A}"/>
              </a:ext>
            </a:extLst>
          </p:cNvPr>
          <p:cNvCxnSpPr>
            <a:stCxn id="9" idx="3"/>
            <a:endCxn id="13" idx="1"/>
          </p:cNvCxnSpPr>
          <p:nvPr/>
        </p:nvCxnSpPr>
        <p:spPr>
          <a:xfrm flipV="1">
            <a:off x="6303347" y="3207539"/>
            <a:ext cx="821754" cy="833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直接箭头连接符 26">
            <a:extLst>
              <a:ext uri="{FF2B5EF4-FFF2-40B4-BE49-F238E27FC236}">
                <a16:creationId xmlns:a16="http://schemas.microsoft.com/office/drawing/2014/main" id="{0C0048E7-35EC-2D62-567C-7DD1C1F40A19}"/>
              </a:ext>
            </a:extLst>
          </p:cNvPr>
          <p:cNvCxnSpPr>
            <a:stCxn id="9" idx="3"/>
            <a:endCxn id="12" idx="1"/>
          </p:cNvCxnSpPr>
          <p:nvPr/>
        </p:nvCxnSpPr>
        <p:spPr>
          <a:xfrm>
            <a:off x="6303347" y="4040806"/>
            <a:ext cx="821755" cy="91219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直接箭头连接符 28">
            <a:extLst>
              <a:ext uri="{FF2B5EF4-FFF2-40B4-BE49-F238E27FC236}">
                <a16:creationId xmlns:a16="http://schemas.microsoft.com/office/drawing/2014/main" id="{4CC83834-1212-C7FD-DA21-4F97C0F65483}"/>
              </a:ext>
            </a:extLst>
          </p:cNvPr>
          <p:cNvCxnSpPr>
            <a:cxnSpLocks/>
            <a:stCxn id="10" idx="1"/>
            <a:endCxn id="8" idx="0"/>
          </p:cNvCxnSpPr>
          <p:nvPr/>
        </p:nvCxnSpPr>
        <p:spPr>
          <a:xfrm flipH="1">
            <a:off x="4276827" y="2817195"/>
            <a:ext cx="1126556" cy="22057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2" name="直接箭头连接符 31">
            <a:extLst>
              <a:ext uri="{FF2B5EF4-FFF2-40B4-BE49-F238E27FC236}">
                <a16:creationId xmlns:a16="http://schemas.microsoft.com/office/drawing/2014/main" id="{7D96FC9A-DEDE-F4C6-39DB-44B5B118F152}"/>
              </a:ext>
            </a:extLst>
          </p:cNvPr>
          <p:cNvCxnSpPr>
            <a:stCxn id="8" idx="3"/>
            <a:endCxn id="9" idx="2"/>
          </p:cNvCxnSpPr>
          <p:nvPr/>
        </p:nvCxnSpPr>
        <p:spPr>
          <a:xfrm flipV="1">
            <a:off x="4721995" y="4271638"/>
            <a:ext cx="1136184" cy="98215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33" name="右大括号 32">
            <a:extLst>
              <a:ext uri="{FF2B5EF4-FFF2-40B4-BE49-F238E27FC236}">
                <a16:creationId xmlns:a16="http://schemas.microsoft.com/office/drawing/2014/main" id="{3F1F9652-63D4-95B5-B888-21979913FBA0}"/>
              </a:ext>
            </a:extLst>
          </p:cNvPr>
          <p:cNvSpPr/>
          <p:nvPr/>
        </p:nvSpPr>
        <p:spPr>
          <a:xfrm>
            <a:off x="8015438" y="3195285"/>
            <a:ext cx="595162" cy="1827671"/>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942814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遇到问题怎么解决？</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13</a:t>
            </a:fld>
            <a:endParaRPr lang="zh-CN" altLang="en-US"/>
          </a:p>
        </p:txBody>
      </p:sp>
      <p:pic>
        <p:nvPicPr>
          <p:cNvPr id="8" name="内容占位符 7" descr="图形用户界面, 应用程序&#10;&#10;描述已自动生成">
            <a:extLst>
              <a:ext uri="{FF2B5EF4-FFF2-40B4-BE49-F238E27FC236}">
                <a16:creationId xmlns:a16="http://schemas.microsoft.com/office/drawing/2014/main" id="{6DB4D21B-CD4E-2AF6-16DA-F0A16CF9DF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1877585"/>
            <a:ext cx="8382000" cy="1152525"/>
          </a:xfrm>
        </p:spPr>
      </p:pic>
      <p:pic>
        <p:nvPicPr>
          <p:cNvPr id="20" name="图片 19" descr="图形用户界面, 应用程序&#10;&#10;描述已自动生成">
            <a:extLst>
              <a:ext uri="{FF2B5EF4-FFF2-40B4-BE49-F238E27FC236}">
                <a16:creationId xmlns:a16="http://schemas.microsoft.com/office/drawing/2014/main" id="{28080AFF-CA9B-1021-D260-E32F82960F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130" y="3554463"/>
            <a:ext cx="4633546" cy="2838526"/>
          </a:xfrm>
          <a:prstGeom prst="rect">
            <a:avLst/>
          </a:prstGeom>
        </p:spPr>
      </p:pic>
      <p:pic>
        <p:nvPicPr>
          <p:cNvPr id="10" name="图片 9" descr="QR 代码&#10;&#10;描述已自动生成">
            <a:extLst>
              <a:ext uri="{FF2B5EF4-FFF2-40B4-BE49-F238E27FC236}">
                <a16:creationId xmlns:a16="http://schemas.microsoft.com/office/drawing/2014/main" id="{0E5AD692-6DBC-0E42-AD24-F9AC742F51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2875171"/>
            <a:ext cx="2806304" cy="3733098"/>
          </a:xfrm>
          <a:prstGeom prst="rect">
            <a:avLst/>
          </a:prstGeom>
        </p:spPr>
      </p:pic>
      <p:pic>
        <p:nvPicPr>
          <p:cNvPr id="18" name="图片 17" descr="图标&#10;&#10;描述已自动生成">
            <a:extLst>
              <a:ext uri="{FF2B5EF4-FFF2-40B4-BE49-F238E27FC236}">
                <a16:creationId xmlns:a16="http://schemas.microsoft.com/office/drawing/2014/main" id="{C2DCE0F2-B971-BA9C-FCEA-ECCFBB39CA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1306" y="5011488"/>
            <a:ext cx="1596781" cy="1596781"/>
          </a:xfrm>
          <a:prstGeom prst="rect">
            <a:avLst/>
          </a:prstGeom>
        </p:spPr>
      </p:pic>
      <p:pic>
        <p:nvPicPr>
          <p:cNvPr id="24" name="图片 23" descr="卡通人物&#10;&#10;描述已自动生成">
            <a:extLst>
              <a:ext uri="{FF2B5EF4-FFF2-40B4-BE49-F238E27FC236}">
                <a16:creationId xmlns:a16="http://schemas.microsoft.com/office/drawing/2014/main" id="{E83F28AE-85A4-FFD0-0841-DFA5FD8BC0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01306" y="3305789"/>
            <a:ext cx="1628775" cy="1762125"/>
          </a:xfrm>
          <a:prstGeom prst="rect">
            <a:avLst/>
          </a:prstGeom>
        </p:spPr>
      </p:pic>
      <p:pic>
        <p:nvPicPr>
          <p:cNvPr id="26" name="图片 25" descr="图形用户界面, 网站&#10;&#10;描述已自动生成">
            <a:extLst>
              <a:ext uri="{FF2B5EF4-FFF2-40B4-BE49-F238E27FC236}">
                <a16:creationId xmlns:a16="http://schemas.microsoft.com/office/drawing/2014/main" id="{2DD73703-BF83-EC8E-075D-42CE5CC302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96136" y="2474089"/>
            <a:ext cx="4091988" cy="2160748"/>
          </a:xfrm>
          <a:prstGeom prst="rect">
            <a:avLst/>
          </a:prstGeom>
        </p:spPr>
      </p:pic>
      <p:pic>
        <p:nvPicPr>
          <p:cNvPr id="28" name="图片 27" descr="图形用户界面, 应用程序&#10;&#10;描述已自动生成">
            <a:extLst>
              <a:ext uri="{FF2B5EF4-FFF2-40B4-BE49-F238E27FC236}">
                <a16:creationId xmlns:a16="http://schemas.microsoft.com/office/drawing/2014/main" id="{53DD0DE4-C4C0-F828-8ED5-72CB8156CE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96136" y="4711249"/>
            <a:ext cx="4091988" cy="1734046"/>
          </a:xfrm>
          <a:prstGeom prst="rect">
            <a:avLst/>
          </a:prstGeom>
        </p:spPr>
      </p:pic>
    </p:spTree>
    <p:extLst>
      <p:ext uri="{BB962C8B-B14F-4D97-AF65-F5344CB8AC3E}">
        <p14:creationId xmlns:p14="http://schemas.microsoft.com/office/powerpoint/2010/main" val="211627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b="1" dirty="0">
                <a:solidFill>
                  <a:schemeClr val="tx1">
                    <a:lumMod val="95000"/>
                    <a:lumOff val="5000"/>
                  </a:schemeClr>
                </a:solidFill>
              </a:rPr>
              <a:t>用什么写</a:t>
            </a:r>
            <a:r>
              <a:rPr lang="en-US" altLang="zh-CN" b="1" dirty="0">
                <a:solidFill>
                  <a:schemeClr val="tx1">
                    <a:lumMod val="95000"/>
                    <a:lumOff val="5000"/>
                  </a:schemeClr>
                </a:solidFill>
              </a:rPr>
              <a:t>C</a:t>
            </a:r>
            <a:r>
              <a:rPr lang="zh-CN" altLang="en-US" b="1" dirty="0">
                <a:solidFill>
                  <a:schemeClr val="tx1">
                    <a:lumMod val="95000"/>
                    <a:lumOff val="5000"/>
                  </a:schemeClr>
                </a:solidFill>
              </a:rPr>
              <a:t>语言</a:t>
            </a:r>
            <a:endParaRPr lang="en-US" altLang="zh-CN" b="1" dirty="0">
              <a:solidFill>
                <a:schemeClr val="tx1">
                  <a:lumMod val="95000"/>
                  <a:lumOff val="5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14</a:t>
            </a:fld>
            <a:endParaRPr lang="zh-CN" altLang="en-US"/>
          </a:p>
        </p:txBody>
      </p:sp>
    </p:spTree>
    <p:extLst>
      <p:ext uri="{BB962C8B-B14F-4D97-AF65-F5344CB8AC3E}">
        <p14:creationId xmlns:p14="http://schemas.microsoft.com/office/powerpoint/2010/main" val="3767021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IDE</a:t>
            </a:r>
            <a:r>
              <a:rPr lang="zh-CN" altLang="en-US" b="1" dirty="0"/>
              <a:t>与编辑器（</a:t>
            </a:r>
            <a:r>
              <a:rPr lang="en-US" altLang="zh-CN" b="1" dirty="0"/>
              <a:t>1/2</a:t>
            </a:r>
            <a:r>
              <a:rPr lang="zh-CN" altLang="en-US" b="1" dirty="0"/>
              <a:t>）</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15</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2008186"/>
            <a:ext cx="10515600" cy="4530726"/>
          </a:xfrm>
        </p:spPr>
        <p:txBody>
          <a:bodyPr>
            <a:normAutofit/>
          </a:bodyPr>
          <a:lstStyle/>
          <a:p>
            <a:r>
              <a:rPr lang="en-US" altLang="zh-CN" sz="2400" dirty="0"/>
              <a:t>IDE</a:t>
            </a:r>
            <a:r>
              <a:rPr lang="zh-CN" altLang="en-US" sz="2400" dirty="0"/>
              <a:t>（集成开发环境）和编辑器是软件开发中常用的工具。它们都用于编写、编辑和管理代码，但在功能和用途上有一些区别。</a:t>
            </a:r>
            <a:endParaRPr lang="en-US" altLang="zh-CN" sz="2400" dirty="0"/>
          </a:p>
          <a:p>
            <a:r>
              <a:rPr lang="en-US" altLang="zh-CN" sz="2400" dirty="0"/>
              <a:t>IDE</a:t>
            </a:r>
            <a:r>
              <a:rPr lang="zh-CN" altLang="en-US" sz="2400" dirty="0"/>
              <a:t>是一种集成了多个工具和功能的软件，旨在提供全面的开发环境。它通常包括代码编辑器、调试器、编译器、构建工具、版本控制系统等。</a:t>
            </a:r>
            <a:r>
              <a:rPr lang="en-US" altLang="zh-CN" sz="2400" dirty="0"/>
              <a:t>IDE</a:t>
            </a:r>
            <a:r>
              <a:rPr lang="zh-CN" altLang="en-US" sz="2400" dirty="0"/>
              <a:t>提供了一个统一的界面，使开发人员可以在一个应用程序中完成多个开发任务。</a:t>
            </a:r>
            <a:endParaRPr lang="en-US" altLang="zh-CN" sz="2400" dirty="0"/>
          </a:p>
          <a:p>
            <a:pPr lvl="1"/>
            <a:r>
              <a:rPr lang="en-US" altLang="zh-CN" dirty="0"/>
              <a:t>Visual Studio</a:t>
            </a:r>
          </a:p>
          <a:p>
            <a:pPr lvl="1"/>
            <a:r>
              <a:rPr lang="en-US" altLang="zh-CN" dirty="0" err="1"/>
              <a:t>Clion</a:t>
            </a:r>
            <a:endParaRPr lang="en-US" altLang="zh-CN" dirty="0"/>
          </a:p>
          <a:p>
            <a:r>
              <a:rPr lang="zh-CN" altLang="en-US" sz="2400" dirty="0"/>
              <a:t>编辑器则更加轻量级，专注于提供代码编辑功能。它通常具有语法高亮、自动完成、代码折叠等基本功能，但不包含其他开发工具。编辑器通常更加灵活和可定制，适合开发人员根据自己的需求选择插件和扩展。</a:t>
            </a:r>
            <a:endParaRPr lang="en-US" altLang="zh-CN" sz="2400" dirty="0"/>
          </a:p>
          <a:p>
            <a:pPr lvl="1"/>
            <a:r>
              <a:rPr lang="en-US" altLang="zh-CN" dirty="0"/>
              <a:t>Visual Studio Code</a:t>
            </a:r>
            <a:endParaRPr lang="zh-CN" altLang="en-US" dirty="0"/>
          </a:p>
        </p:txBody>
      </p:sp>
    </p:spTree>
    <p:extLst>
      <p:ext uri="{BB962C8B-B14F-4D97-AF65-F5344CB8AC3E}">
        <p14:creationId xmlns:p14="http://schemas.microsoft.com/office/powerpoint/2010/main" val="464788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IDE</a:t>
            </a:r>
            <a:r>
              <a:rPr lang="zh-CN" altLang="en-US" b="1" dirty="0"/>
              <a:t>与编辑器（</a:t>
            </a:r>
            <a:r>
              <a:rPr lang="en-US" altLang="zh-CN" b="1" dirty="0"/>
              <a:t>2/2</a:t>
            </a:r>
            <a:r>
              <a:rPr lang="zh-CN" altLang="en-US" b="1" dirty="0"/>
              <a:t>）</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16</a:t>
            </a:fld>
            <a:endParaRPr lang="zh-CN" altLang="en-US"/>
          </a:p>
        </p:txBody>
      </p:sp>
      <p:sp>
        <p:nvSpPr>
          <p:cNvPr id="6" name="文本框 5">
            <a:extLst>
              <a:ext uri="{FF2B5EF4-FFF2-40B4-BE49-F238E27FC236}">
                <a16:creationId xmlns:a16="http://schemas.microsoft.com/office/drawing/2014/main" id="{EC9847CD-A85C-9204-F77C-AE7AAAE03F4B}"/>
              </a:ext>
            </a:extLst>
          </p:cNvPr>
          <p:cNvSpPr txBox="1">
            <a:spLocks/>
          </p:cNvSpPr>
          <p:nvPr/>
        </p:nvSpPr>
        <p:spPr>
          <a:xfrm>
            <a:off x="1814503" y="1758461"/>
            <a:ext cx="826477" cy="584775"/>
          </a:xfrm>
          <a:prstGeom prst="rect">
            <a:avLst/>
          </a:prstGeom>
          <a:noFill/>
        </p:spPr>
        <p:txBody>
          <a:bodyPr wrap="square" rtlCol="0">
            <a:spAutoFit/>
          </a:bodyPr>
          <a:lstStyle/>
          <a:p>
            <a:r>
              <a:rPr lang="en-US" altLang="zh-CN" sz="3200" b="1" dirty="0"/>
              <a:t>IDE</a:t>
            </a:r>
            <a:endParaRPr lang="zh-CN" altLang="en-US" sz="3200" b="1" dirty="0"/>
          </a:p>
        </p:txBody>
      </p:sp>
      <p:pic>
        <p:nvPicPr>
          <p:cNvPr id="8" name="图片 7" descr="卡通人物&#10;&#10;中度可信度描述已自动生成">
            <a:extLst>
              <a:ext uri="{FF2B5EF4-FFF2-40B4-BE49-F238E27FC236}">
                <a16:creationId xmlns:a16="http://schemas.microsoft.com/office/drawing/2014/main" id="{48E60B86-D2F2-0835-ECD1-7B8E8C002F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896" y="2343236"/>
            <a:ext cx="3303694" cy="1651847"/>
          </a:xfrm>
          <a:prstGeom prst="rect">
            <a:avLst/>
          </a:prstGeom>
        </p:spPr>
      </p:pic>
      <p:pic>
        <p:nvPicPr>
          <p:cNvPr id="10" name="图片 9" descr="卡通画&#10;&#10;中度可信度描述已自动生成">
            <a:extLst>
              <a:ext uri="{FF2B5EF4-FFF2-40B4-BE49-F238E27FC236}">
                <a16:creationId xmlns:a16="http://schemas.microsoft.com/office/drawing/2014/main" id="{AB9A307A-A9AA-662E-B840-D3F2961738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895" y="3995083"/>
            <a:ext cx="3303695" cy="1090172"/>
          </a:xfrm>
          <a:prstGeom prst="rect">
            <a:avLst/>
          </a:prstGeom>
        </p:spPr>
      </p:pic>
      <p:pic>
        <p:nvPicPr>
          <p:cNvPr id="12" name="图片 11" descr="手机屏幕的截图&#10;&#10;中度可信度描述已自动生成">
            <a:extLst>
              <a:ext uri="{FF2B5EF4-FFF2-40B4-BE49-F238E27FC236}">
                <a16:creationId xmlns:a16="http://schemas.microsoft.com/office/drawing/2014/main" id="{04E74503-5D02-276C-9120-EEB4D7D474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895" y="5277864"/>
            <a:ext cx="2362401" cy="680966"/>
          </a:xfrm>
          <a:prstGeom prst="rect">
            <a:avLst/>
          </a:prstGeom>
        </p:spPr>
      </p:pic>
      <p:pic>
        <p:nvPicPr>
          <p:cNvPr id="14" name="图片 13" descr="钟表的特写&#10;&#10;中度可信度描述已自动生成">
            <a:extLst>
              <a:ext uri="{FF2B5EF4-FFF2-40B4-BE49-F238E27FC236}">
                <a16:creationId xmlns:a16="http://schemas.microsoft.com/office/drawing/2014/main" id="{C12FD9EA-93AC-BB89-C303-5C557BC022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38296" y="5085255"/>
            <a:ext cx="941294" cy="873575"/>
          </a:xfrm>
          <a:prstGeom prst="rect">
            <a:avLst/>
          </a:prstGeom>
        </p:spPr>
      </p:pic>
      <p:sp>
        <p:nvSpPr>
          <p:cNvPr id="15" name="文本框 14">
            <a:extLst>
              <a:ext uri="{FF2B5EF4-FFF2-40B4-BE49-F238E27FC236}">
                <a16:creationId xmlns:a16="http://schemas.microsoft.com/office/drawing/2014/main" id="{A706DB42-3768-B2FD-C6E2-80C8CE3B7DC7}"/>
              </a:ext>
            </a:extLst>
          </p:cNvPr>
          <p:cNvSpPr txBox="1"/>
          <p:nvPr/>
        </p:nvSpPr>
        <p:spPr>
          <a:xfrm>
            <a:off x="8118230" y="1758461"/>
            <a:ext cx="1500555" cy="584775"/>
          </a:xfrm>
          <a:prstGeom prst="rect">
            <a:avLst/>
          </a:prstGeom>
          <a:noFill/>
        </p:spPr>
        <p:txBody>
          <a:bodyPr wrap="square" rtlCol="0">
            <a:spAutoFit/>
          </a:bodyPr>
          <a:lstStyle/>
          <a:p>
            <a:r>
              <a:rPr lang="zh-CN" altLang="en-US" sz="3200" b="1" dirty="0"/>
              <a:t>编辑器</a:t>
            </a:r>
          </a:p>
        </p:txBody>
      </p:sp>
      <p:sp>
        <p:nvSpPr>
          <p:cNvPr id="16" name="文本框 15">
            <a:extLst>
              <a:ext uri="{FF2B5EF4-FFF2-40B4-BE49-F238E27FC236}">
                <a16:creationId xmlns:a16="http://schemas.microsoft.com/office/drawing/2014/main" id="{CFBB4D22-B090-E495-FA53-6964F5207D0B}"/>
              </a:ext>
            </a:extLst>
          </p:cNvPr>
          <p:cNvSpPr txBox="1"/>
          <p:nvPr/>
        </p:nvSpPr>
        <p:spPr>
          <a:xfrm>
            <a:off x="8118230" y="5229654"/>
            <a:ext cx="1500555" cy="584775"/>
          </a:xfrm>
          <a:prstGeom prst="rect">
            <a:avLst/>
          </a:prstGeom>
          <a:noFill/>
        </p:spPr>
        <p:txBody>
          <a:bodyPr wrap="square" rtlCol="0">
            <a:spAutoFit/>
          </a:bodyPr>
          <a:lstStyle/>
          <a:p>
            <a:r>
              <a:rPr lang="zh-CN" altLang="en-US" sz="3200" b="1" dirty="0"/>
              <a:t>编译器</a:t>
            </a:r>
          </a:p>
        </p:txBody>
      </p:sp>
      <p:pic>
        <p:nvPicPr>
          <p:cNvPr id="18" name="图片 17" descr="图片包含 游戏机, 画&#10;&#10;描述已自动生成">
            <a:extLst>
              <a:ext uri="{FF2B5EF4-FFF2-40B4-BE49-F238E27FC236}">
                <a16:creationId xmlns:a16="http://schemas.microsoft.com/office/drawing/2014/main" id="{3380E425-10F9-F337-A8DC-2862F17FC26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11857" y="2343236"/>
            <a:ext cx="1306373" cy="1306373"/>
          </a:xfrm>
          <a:prstGeom prst="rect">
            <a:avLst/>
          </a:prstGeom>
        </p:spPr>
      </p:pic>
      <p:pic>
        <p:nvPicPr>
          <p:cNvPr id="20" name="图片 19" descr="图片包含 图标&#10;&#10;描述已自动生成">
            <a:extLst>
              <a:ext uri="{FF2B5EF4-FFF2-40B4-BE49-F238E27FC236}">
                <a16:creationId xmlns:a16="http://schemas.microsoft.com/office/drawing/2014/main" id="{87AA650B-876C-E1C0-75F6-6B9951F44FC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18785" y="2282047"/>
            <a:ext cx="1306373" cy="1306373"/>
          </a:xfrm>
          <a:prstGeom prst="rect">
            <a:avLst/>
          </a:prstGeom>
        </p:spPr>
      </p:pic>
      <p:pic>
        <p:nvPicPr>
          <p:cNvPr id="22" name="图片 21" descr="图片包含 形状&#10;&#10;描述已自动生成">
            <a:extLst>
              <a:ext uri="{FF2B5EF4-FFF2-40B4-BE49-F238E27FC236}">
                <a16:creationId xmlns:a16="http://schemas.microsoft.com/office/drawing/2014/main" id="{D0699638-8405-B869-F7D5-E3B1367D3DB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1857" y="4139482"/>
            <a:ext cx="1457449" cy="1090172"/>
          </a:xfrm>
          <a:prstGeom prst="rect">
            <a:avLst/>
          </a:prstGeom>
        </p:spPr>
      </p:pic>
      <p:pic>
        <p:nvPicPr>
          <p:cNvPr id="26" name="图片 25" descr="卡通画&#10;&#10;描述已自动生成">
            <a:extLst>
              <a:ext uri="{FF2B5EF4-FFF2-40B4-BE49-F238E27FC236}">
                <a16:creationId xmlns:a16="http://schemas.microsoft.com/office/drawing/2014/main" id="{441390B0-9023-C27B-388A-2F15F2E0D5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395584" y="4139991"/>
            <a:ext cx="1752773" cy="1095483"/>
          </a:xfrm>
          <a:prstGeom prst="rect">
            <a:avLst/>
          </a:prstGeom>
        </p:spPr>
      </p:pic>
      <p:cxnSp>
        <p:nvCxnSpPr>
          <p:cNvPr id="28" name="直接箭头连接符 27">
            <a:extLst>
              <a:ext uri="{FF2B5EF4-FFF2-40B4-BE49-F238E27FC236}">
                <a16:creationId xmlns:a16="http://schemas.microsoft.com/office/drawing/2014/main" id="{1FFFB546-CD12-399B-9B1D-9B2351B93C6B}"/>
              </a:ext>
            </a:extLst>
          </p:cNvPr>
          <p:cNvCxnSpPr>
            <a:stCxn id="18" idx="2"/>
            <a:endCxn id="26" idx="0"/>
          </p:cNvCxnSpPr>
          <p:nvPr/>
        </p:nvCxnSpPr>
        <p:spPr>
          <a:xfrm>
            <a:off x="7465044" y="3649609"/>
            <a:ext cx="2806927" cy="4903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直接箭头连接符 29">
            <a:extLst>
              <a:ext uri="{FF2B5EF4-FFF2-40B4-BE49-F238E27FC236}">
                <a16:creationId xmlns:a16="http://schemas.microsoft.com/office/drawing/2014/main" id="{52AAF1EA-73EC-B0EB-FA4B-CA0F5B0D4B8C}"/>
              </a:ext>
            </a:extLst>
          </p:cNvPr>
          <p:cNvCxnSpPr>
            <a:stCxn id="20" idx="2"/>
            <a:endCxn id="22" idx="0"/>
          </p:cNvCxnSpPr>
          <p:nvPr/>
        </p:nvCxnSpPr>
        <p:spPr>
          <a:xfrm flipH="1">
            <a:off x="7540582" y="3588420"/>
            <a:ext cx="2731390" cy="5510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951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1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b="1" dirty="0">
                <a:solidFill>
                  <a:schemeClr val="tx1">
                    <a:lumMod val="95000"/>
                    <a:lumOff val="5000"/>
                  </a:schemeClr>
                </a:solidFill>
              </a:rPr>
              <a:t>数制与码制</a:t>
            </a:r>
            <a:endParaRPr lang="en-US" altLang="zh-CN" b="1" dirty="0">
              <a:solidFill>
                <a:schemeClr val="tx1">
                  <a:lumMod val="95000"/>
                  <a:lumOff val="5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17</a:t>
            </a:fld>
            <a:endParaRPr lang="zh-CN" altLang="en-US"/>
          </a:p>
        </p:txBody>
      </p:sp>
    </p:spTree>
    <p:extLst>
      <p:ext uri="{BB962C8B-B14F-4D97-AF65-F5344CB8AC3E}">
        <p14:creationId xmlns:p14="http://schemas.microsoft.com/office/powerpoint/2010/main" val="788349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18</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2005012"/>
            <a:ext cx="10515600" cy="4351338"/>
          </a:xfrm>
        </p:spPr>
        <p:txBody>
          <a:bodyPr/>
          <a:lstStyle/>
          <a:p>
            <a:r>
              <a:rPr lang="zh-CN" altLang="en-US" dirty="0"/>
              <a:t>使用</a:t>
            </a:r>
            <a:r>
              <a:rPr lang="en-US" altLang="zh-CN" dirty="0"/>
              <a:t>0</a:t>
            </a:r>
            <a:r>
              <a:rPr lang="zh-CN" altLang="en-US" dirty="0"/>
              <a:t>和</a:t>
            </a:r>
            <a:r>
              <a:rPr lang="en-US" altLang="zh-CN" dirty="0"/>
              <a:t>1</a:t>
            </a:r>
            <a:r>
              <a:rPr lang="zh-CN" altLang="en-US" dirty="0"/>
              <a:t>字符串表示数字的方法</a:t>
            </a:r>
            <a:endParaRPr lang="en-US" altLang="zh-CN" dirty="0"/>
          </a:p>
          <a:p>
            <a:endParaRPr lang="en-US" altLang="zh-CN" dirty="0"/>
          </a:p>
          <a:p>
            <a:r>
              <a:rPr lang="zh-CN" altLang="en-US" dirty="0"/>
              <a:t>为什么计算机使用二进制？</a:t>
            </a:r>
            <a:endParaRPr lang="en-US" altLang="zh-CN" dirty="0"/>
          </a:p>
          <a:p>
            <a:pPr lvl="1"/>
            <a:r>
              <a:rPr lang="zh-CN" altLang="en-US" dirty="0"/>
              <a:t>计算机的基本构建模块是只能表示两个值的晶体管。 我们决定将这两个值标记为 </a:t>
            </a:r>
            <a:r>
              <a:rPr lang="en-US" altLang="zh-CN" dirty="0"/>
              <a:t>0 </a:t>
            </a:r>
            <a:r>
              <a:rPr lang="zh-CN" altLang="en-US" dirty="0"/>
              <a:t>和 </a:t>
            </a:r>
            <a:r>
              <a:rPr lang="en-US" altLang="zh-CN" dirty="0"/>
              <a:t>1</a:t>
            </a:r>
          </a:p>
          <a:p>
            <a:pPr lvl="1"/>
            <a:endParaRPr lang="en-US" altLang="zh-CN" dirty="0"/>
          </a:p>
          <a:p>
            <a:r>
              <a:rPr lang="zh-CN" altLang="en-US" dirty="0"/>
              <a:t>通过在字符串前面添加</a:t>
            </a:r>
            <a:r>
              <a:rPr lang="en-US" altLang="zh-CN" dirty="0"/>
              <a:t>0b</a:t>
            </a:r>
            <a:r>
              <a:rPr lang="zh-CN" altLang="en-US" dirty="0"/>
              <a:t>或添加下标</a:t>
            </a:r>
            <a:r>
              <a:rPr lang="en-US" altLang="zh-CN" dirty="0"/>
              <a:t>2</a:t>
            </a:r>
            <a:r>
              <a:rPr lang="zh-CN" altLang="en-US" dirty="0"/>
              <a:t>来表示</a:t>
            </a:r>
          </a:p>
        </p:txBody>
      </p:sp>
    </p:spTree>
    <p:extLst>
      <p:ext uri="{BB962C8B-B14F-4D97-AF65-F5344CB8AC3E}">
        <p14:creationId xmlns:p14="http://schemas.microsoft.com/office/powerpoint/2010/main" val="1842591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术语</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19</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1825625"/>
            <a:ext cx="6019800" cy="4351338"/>
          </a:xfrm>
        </p:spPr>
        <p:txBody>
          <a:bodyPr/>
          <a:lstStyle/>
          <a:p>
            <a:r>
              <a:rPr lang="zh-CN" altLang="en-US" dirty="0"/>
              <a:t>比特（</a:t>
            </a:r>
            <a:r>
              <a:rPr lang="en-US" altLang="zh-CN" dirty="0"/>
              <a:t>Bit</a:t>
            </a:r>
            <a:r>
              <a:rPr lang="zh-CN" altLang="en-US" dirty="0"/>
              <a:t>）</a:t>
            </a:r>
            <a:endParaRPr lang="en-US" altLang="zh-CN" dirty="0"/>
          </a:p>
          <a:p>
            <a:pPr lvl="1"/>
            <a:r>
              <a:rPr lang="en-US" altLang="zh-CN" dirty="0"/>
              <a:t>1</a:t>
            </a:r>
            <a:r>
              <a:rPr lang="zh-CN" altLang="en-US" dirty="0"/>
              <a:t>位二进制数</a:t>
            </a:r>
            <a:endParaRPr lang="en-US" altLang="zh-CN" dirty="0"/>
          </a:p>
          <a:p>
            <a:r>
              <a:rPr lang="zh-CN" altLang="en-US" dirty="0"/>
              <a:t>半字节（</a:t>
            </a:r>
            <a:r>
              <a:rPr lang="en-US" altLang="zh-CN" dirty="0"/>
              <a:t>Nibble</a:t>
            </a:r>
            <a:r>
              <a:rPr lang="zh-CN" altLang="en-US" dirty="0"/>
              <a:t>）</a:t>
            </a:r>
            <a:endParaRPr lang="en-US" altLang="zh-CN" dirty="0"/>
          </a:p>
          <a:p>
            <a:pPr lvl="1"/>
            <a:r>
              <a:rPr lang="en-US" altLang="zh-CN" dirty="0"/>
              <a:t>4 Bits</a:t>
            </a:r>
          </a:p>
          <a:p>
            <a:r>
              <a:rPr lang="zh-CN" altLang="en-US" dirty="0"/>
              <a:t>字节（</a:t>
            </a:r>
            <a:r>
              <a:rPr lang="en-US" altLang="zh-CN" dirty="0"/>
              <a:t>Byte</a:t>
            </a:r>
            <a:r>
              <a:rPr lang="zh-CN" altLang="en-US" dirty="0"/>
              <a:t>）</a:t>
            </a:r>
            <a:endParaRPr lang="en-US" altLang="zh-CN" dirty="0"/>
          </a:p>
          <a:p>
            <a:pPr lvl="1"/>
            <a:r>
              <a:rPr lang="en-US" altLang="zh-CN" dirty="0"/>
              <a:t>8 Bits</a:t>
            </a:r>
          </a:p>
          <a:p>
            <a:r>
              <a:rPr lang="zh-CN" altLang="en-US" dirty="0"/>
              <a:t>基数</a:t>
            </a:r>
            <a:endParaRPr lang="en-US" altLang="zh-CN" dirty="0"/>
          </a:p>
          <a:p>
            <a:pPr lvl="1"/>
            <a:r>
              <a:rPr lang="zh-CN" altLang="en-US" dirty="0"/>
              <a:t>一个进制系统中所使用的数字的个数</a:t>
            </a:r>
          </a:p>
        </p:txBody>
      </p:sp>
      <p:sp>
        <p:nvSpPr>
          <p:cNvPr id="3" name="内容占位符 4">
            <a:extLst>
              <a:ext uri="{FF2B5EF4-FFF2-40B4-BE49-F238E27FC236}">
                <a16:creationId xmlns:a16="http://schemas.microsoft.com/office/drawing/2014/main" id="{A2950ED5-E2A1-C268-4825-BE83091F9AEE}"/>
              </a:ext>
            </a:extLst>
          </p:cNvPr>
          <p:cNvSpPr txBox="1">
            <a:spLocks/>
          </p:cNvSpPr>
          <p:nvPr/>
        </p:nvSpPr>
        <p:spPr>
          <a:xfrm>
            <a:off x="7127631" y="2005012"/>
            <a:ext cx="422616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最高有效位（</a:t>
            </a:r>
            <a:r>
              <a:rPr lang="en-US" altLang="zh-CN" dirty="0"/>
              <a:t>MSB</a:t>
            </a:r>
            <a:r>
              <a:rPr lang="zh-CN" altLang="en-US" dirty="0"/>
              <a:t>）</a:t>
            </a:r>
            <a:endParaRPr lang="en-US" altLang="zh-CN" dirty="0"/>
          </a:p>
          <a:p>
            <a:pPr lvl="1"/>
            <a:r>
              <a:rPr lang="zh-CN" altLang="en-US" dirty="0"/>
              <a:t>最高位置的位</a:t>
            </a:r>
            <a:endParaRPr lang="en-US" altLang="zh-CN" dirty="0"/>
          </a:p>
          <a:p>
            <a:pPr lvl="1"/>
            <a:endParaRPr lang="en-US" altLang="zh-CN" dirty="0"/>
          </a:p>
          <a:p>
            <a:pPr lvl="1"/>
            <a:endParaRPr lang="en-US" altLang="zh-CN" dirty="0"/>
          </a:p>
          <a:p>
            <a:pPr lvl="1"/>
            <a:endParaRPr lang="en-US" altLang="zh-CN" dirty="0"/>
          </a:p>
          <a:p>
            <a:r>
              <a:rPr lang="zh-CN" altLang="en-US" dirty="0"/>
              <a:t>最低有效位（</a:t>
            </a:r>
            <a:r>
              <a:rPr lang="en-US" altLang="zh-CN" dirty="0"/>
              <a:t>LSB</a:t>
            </a:r>
            <a:r>
              <a:rPr lang="zh-CN" altLang="en-US" dirty="0"/>
              <a:t>）</a:t>
            </a:r>
            <a:endParaRPr lang="en-US" altLang="zh-CN" dirty="0"/>
          </a:p>
          <a:p>
            <a:pPr lvl="1"/>
            <a:r>
              <a:rPr lang="zh-CN" altLang="en-US" dirty="0"/>
              <a:t>最低位置的位</a:t>
            </a:r>
          </a:p>
        </p:txBody>
      </p:sp>
      <p:pic>
        <p:nvPicPr>
          <p:cNvPr id="7" name="图片 6" descr="墙上的钟表&#10;&#10;低可信度描述已自动生成">
            <a:extLst>
              <a:ext uri="{FF2B5EF4-FFF2-40B4-BE49-F238E27FC236}">
                <a16:creationId xmlns:a16="http://schemas.microsoft.com/office/drawing/2014/main" id="{3E8A83FD-89DD-39F3-6BE9-697B30DF1C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2312" y="3162300"/>
            <a:ext cx="3076575" cy="533400"/>
          </a:xfrm>
          <a:prstGeom prst="rect">
            <a:avLst/>
          </a:prstGeom>
        </p:spPr>
      </p:pic>
      <p:pic>
        <p:nvPicPr>
          <p:cNvPr id="9" name="图片 8">
            <a:extLst>
              <a:ext uri="{FF2B5EF4-FFF2-40B4-BE49-F238E27FC236}">
                <a16:creationId xmlns:a16="http://schemas.microsoft.com/office/drawing/2014/main" id="{18619DCF-46D4-BD5F-ABC2-E75E1A598A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5174" y="5179924"/>
            <a:ext cx="2990850" cy="466725"/>
          </a:xfrm>
          <a:prstGeom prst="rect">
            <a:avLst/>
          </a:prstGeom>
        </p:spPr>
      </p:pic>
    </p:spTree>
    <p:extLst>
      <p:ext uri="{BB962C8B-B14F-4D97-AF65-F5344CB8AC3E}">
        <p14:creationId xmlns:p14="http://schemas.microsoft.com/office/powerpoint/2010/main" val="235137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事先声明</a:t>
            </a:r>
          </a:p>
        </p:txBody>
      </p:sp>
      <p:pic>
        <p:nvPicPr>
          <p:cNvPr id="6" name="内容占位符 5">
            <a:extLst>
              <a:ext uri="{FF2B5EF4-FFF2-40B4-BE49-F238E27FC236}">
                <a16:creationId xmlns:a16="http://schemas.microsoft.com/office/drawing/2014/main" id="{08244153-C9EE-71C1-1CAE-64056A5CDDC1}"/>
              </a:ext>
            </a:extLst>
          </p:cNvPr>
          <p:cNvPicPr>
            <a:picLocks noGrp="1" noChangeAspect="1"/>
          </p:cNvPicPr>
          <p:nvPr>
            <p:ph idx="1"/>
          </p:nvPr>
        </p:nvPicPr>
        <p:blipFill>
          <a:blip r:embed="rId2"/>
          <a:stretch>
            <a:fillRect/>
          </a:stretch>
        </p:blipFill>
        <p:spPr>
          <a:xfrm>
            <a:off x="4287520" y="2192814"/>
            <a:ext cx="3616960" cy="3616960"/>
          </a:xfrm>
        </p:spPr>
      </p:pic>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a:t>
            </a:fld>
            <a:endParaRPr lang="zh-CN" altLang="en-US"/>
          </a:p>
        </p:txBody>
      </p:sp>
    </p:spTree>
    <p:extLst>
      <p:ext uri="{BB962C8B-B14F-4D97-AF65-F5344CB8AC3E}">
        <p14:creationId xmlns:p14="http://schemas.microsoft.com/office/powerpoint/2010/main" val="1214612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十进制表示法</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20</a:t>
            </a:fld>
            <a:endParaRPr lang="zh-CN" altLang="en-US"/>
          </a:p>
        </p:txBody>
      </p:sp>
      <p:pic>
        <p:nvPicPr>
          <p:cNvPr id="6" name="内容占位符 5" descr="形状&#10;&#10;低可信度描述已自动生成">
            <a:extLst>
              <a:ext uri="{FF2B5EF4-FFF2-40B4-BE49-F238E27FC236}">
                <a16:creationId xmlns:a16="http://schemas.microsoft.com/office/drawing/2014/main" id="{8AA09F9E-3821-CA56-E872-951F9AEF66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5200" y="2491581"/>
            <a:ext cx="5181600" cy="3019425"/>
          </a:xfrm>
        </p:spPr>
      </p:pic>
    </p:spTree>
    <p:extLst>
      <p:ext uri="{BB962C8B-B14F-4D97-AF65-F5344CB8AC3E}">
        <p14:creationId xmlns:p14="http://schemas.microsoft.com/office/powerpoint/2010/main" val="34056156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二进制表示法</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21</a:t>
            </a:fld>
            <a:endParaRPr lang="zh-CN" altLang="en-US"/>
          </a:p>
        </p:txBody>
      </p:sp>
      <p:pic>
        <p:nvPicPr>
          <p:cNvPr id="6" name="内容占位符 5" descr="图片包含 图示&#10;&#10;描述已自动生成">
            <a:extLst>
              <a:ext uri="{FF2B5EF4-FFF2-40B4-BE49-F238E27FC236}">
                <a16:creationId xmlns:a16="http://schemas.microsoft.com/office/drawing/2014/main" id="{6DB4D11D-6BA4-1C2D-2E3B-B89A193A93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6112" y="2520156"/>
            <a:ext cx="5819775" cy="2962275"/>
          </a:xfrm>
        </p:spPr>
      </p:pic>
    </p:spTree>
    <p:extLst>
      <p:ext uri="{BB962C8B-B14F-4D97-AF65-F5344CB8AC3E}">
        <p14:creationId xmlns:p14="http://schemas.microsoft.com/office/powerpoint/2010/main" val="5121691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二进制加法</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22</a:t>
            </a:fld>
            <a:endParaRPr lang="zh-CN" altLang="en-US"/>
          </a:p>
        </p:txBody>
      </p:sp>
      <p:pic>
        <p:nvPicPr>
          <p:cNvPr id="6" name="内容占位符 5" descr="图示&#10;&#10;低可信度描述已自动生成">
            <a:extLst>
              <a:ext uri="{FF2B5EF4-FFF2-40B4-BE49-F238E27FC236}">
                <a16:creationId xmlns:a16="http://schemas.microsoft.com/office/drawing/2014/main" id="{900C4B3F-75D3-B4A5-DB62-9D65F6145F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2750" y="2315369"/>
            <a:ext cx="6286500" cy="3371850"/>
          </a:xfrm>
        </p:spPr>
      </p:pic>
    </p:spTree>
    <p:extLst>
      <p:ext uri="{BB962C8B-B14F-4D97-AF65-F5344CB8AC3E}">
        <p14:creationId xmlns:p14="http://schemas.microsoft.com/office/powerpoint/2010/main" val="754773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二进制加法 </a:t>
            </a:r>
            <a:r>
              <a:rPr lang="en-US" altLang="zh-CN" b="1" dirty="0"/>
              <a:t>– </a:t>
            </a:r>
            <a:r>
              <a:rPr lang="zh-CN" altLang="en-US" b="1" dirty="0"/>
              <a:t>溢出</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23</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当无法用给定位数表示运算结果时，就会发生溢出</a:t>
            </a:r>
            <a:endParaRPr lang="en-US" altLang="zh-CN" dirty="0"/>
          </a:p>
          <a:p>
            <a:endParaRPr lang="en-US" altLang="zh-CN" dirty="0"/>
          </a:p>
          <a:p>
            <a:endParaRPr lang="en-US" altLang="zh-CN" dirty="0"/>
          </a:p>
          <a:p>
            <a:endParaRPr lang="en-US" altLang="zh-CN" dirty="0"/>
          </a:p>
          <a:p>
            <a:r>
              <a:rPr lang="zh-CN" altLang="en-US" dirty="0"/>
              <a:t>当发生溢出时，最终会得到不正确的结果</a:t>
            </a:r>
          </a:p>
        </p:txBody>
      </p:sp>
      <p:pic>
        <p:nvPicPr>
          <p:cNvPr id="6" name="图片 5" descr="图片包含 表格&#10;&#10;描述已自动生成">
            <a:extLst>
              <a:ext uri="{FF2B5EF4-FFF2-40B4-BE49-F238E27FC236}">
                <a16:creationId xmlns:a16="http://schemas.microsoft.com/office/drawing/2014/main" id="{61E94BD6-DD75-40D5-3E57-DC3E954BC2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7836" y="3429000"/>
            <a:ext cx="3324225" cy="2257425"/>
          </a:xfrm>
          <a:prstGeom prst="rect">
            <a:avLst/>
          </a:prstGeom>
        </p:spPr>
      </p:pic>
    </p:spTree>
    <p:extLst>
      <p:ext uri="{BB962C8B-B14F-4D97-AF65-F5344CB8AC3E}">
        <p14:creationId xmlns:p14="http://schemas.microsoft.com/office/powerpoint/2010/main" val="34415766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十六进制</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24</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更易于人类阅读的二进制表示方法</a:t>
            </a:r>
            <a:endParaRPr lang="en-US" altLang="zh-CN" dirty="0"/>
          </a:p>
          <a:p>
            <a:r>
              <a:rPr lang="zh-CN" altLang="en-US" dirty="0"/>
              <a:t>基数：</a:t>
            </a:r>
            <a:r>
              <a:rPr lang="en-US" altLang="zh-CN" dirty="0"/>
              <a:t>16</a:t>
            </a:r>
          </a:p>
          <a:p>
            <a:r>
              <a:rPr lang="zh-CN" altLang="en-US" dirty="0"/>
              <a:t>一位十六进制数字可以表示</a:t>
            </a:r>
            <a:r>
              <a:rPr lang="en-US" altLang="zh-CN" dirty="0"/>
              <a:t>16</a:t>
            </a:r>
            <a:r>
              <a:rPr lang="zh-CN" altLang="en-US" dirty="0"/>
              <a:t>个数字</a:t>
            </a:r>
            <a:endParaRPr lang="en-US" altLang="zh-CN" dirty="0"/>
          </a:p>
          <a:p>
            <a:r>
              <a:rPr lang="zh-CN" altLang="en-US" dirty="0"/>
              <a:t>一位十六进制数字 </a:t>
            </a:r>
            <a:r>
              <a:rPr lang="en-US" altLang="zh-CN" dirty="0"/>
              <a:t>= 1</a:t>
            </a:r>
            <a:r>
              <a:rPr lang="zh-CN" altLang="en-US" dirty="0"/>
              <a:t>个半字节</a:t>
            </a:r>
            <a:endParaRPr lang="en-US" altLang="zh-CN" dirty="0"/>
          </a:p>
          <a:p>
            <a:r>
              <a:rPr lang="zh-CN" altLang="en-US" dirty="0"/>
              <a:t>通过前置“</a:t>
            </a:r>
            <a:r>
              <a:rPr lang="en-US" altLang="zh-CN" dirty="0"/>
              <a:t>0x</a:t>
            </a:r>
            <a:r>
              <a:rPr lang="zh-CN" altLang="en-US" dirty="0"/>
              <a:t>”或附加下标</a:t>
            </a:r>
            <a:r>
              <a:rPr lang="en-US" altLang="zh-CN" dirty="0"/>
              <a:t>16</a:t>
            </a:r>
            <a:r>
              <a:rPr lang="zh-CN" altLang="en-US" dirty="0"/>
              <a:t>来表示</a:t>
            </a:r>
          </a:p>
        </p:txBody>
      </p:sp>
      <p:pic>
        <p:nvPicPr>
          <p:cNvPr id="6" name="图片 5" descr="表格&#10;&#10;描述已自动生成">
            <a:extLst>
              <a:ext uri="{FF2B5EF4-FFF2-40B4-BE49-F238E27FC236}">
                <a16:creationId xmlns:a16="http://schemas.microsoft.com/office/drawing/2014/main" id="{EA8237D5-1B77-0222-F28B-DB511CA17B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7700" y="2377281"/>
            <a:ext cx="3086100" cy="3248025"/>
          </a:xfrm>
          <a:prstGeom prst="rect">
            <a:avLst/>
          </a:prstGeom>
        </p:spPr>
      </p:pic>
    </p:spTree>
    <p:extLst>
      <p:ext uri="{BB962C8B-B14F-4D97-AF65-F5344CB8AC3E}">
        <p14:creationId xmlns:p14="http://schemas.microsoft.com/office/powerpoint/2010/main" val="3310224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二进制转十六进制</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25</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pPr marL="514350" indent="-514350">
              <a:buAutoNum type="arabicPeriod"/>
            </a:pPr>
            <a:r>
              <a:rPr lang="zh-CN" altLang="en-US" dirty="0"/>
              <a:t>将数字从右到左分成 </a:t>
            </a:r>
            <a:r>
              <a:rPr lang="en-US" altLang="zh-CN" dirty="0"/>
              <a:t>4 </a:t>
            </a:r>
            <a:r>
              <a:rPr lang="zh-CN" altLang="en-US" dirty="0"/>
              <a:t>组</a:t>
            </a:r>
            <a:endParaRPr lang="en-US" altLang="zh-CN" dirty="0"/>
          </a:p>
          <a:p>
            <a:pPr marL="514350" indent="-514350">
              <a:buAutoNum type="arabicPeriod"/>
            </a:pPr>
            <a:endParaRPr lang="en-US" altLang="zh-CN" dirty="0"/>
          </a:p>
          <a:p>
            <a:pPr marL="514350" indent="-514350">
              <a:buAutoNum type="arabicPeriod"/>
            </a:pPr>
            <a:r>
              <a:rPr lang="zh-CN" altLang="en-US" dirty="0"/>
              <a:t>预先添加所需的前导零，使最左边的组具有四个二进制数字</a:t>
            </a:r>
            <a:endParaRPr lang="en-US" altLang="zh-CN" dirty="0"/>
          </a:p>
          <a:p>
            <a:pPr marL="514350" indent="-514350">
              <a:buAutoNum type="arabicPeriod"/>
            </a:pPr>
            <a:endParaRPr lang="en-US" altLang="zh-CN" dirty="0"/>
          </a:p>
          <a:p>
            <a:pPr marL="514350" indent="-514350">
              <a:buAutoNum type="arabicPeriod"/>
            </a:pPr>
            <a:r>
              <a:rPr lang="zh-CN" altLang="en-US" dirty="0"/>
              <a:t>将每个组转换为相应的十六进制字符</a:t>
            </a:r>
          </a:p>
        </p:txBody>
      </p:sp>
      <p:pic>
        <p:nvPicPr>
          <p:cNvPr id="6" name="图片 5" descr="图片包含 图表&#10;&#10;描述已自动生成">
            <a:extLst>
              <a:ext uri="{FF2B5EF4-FFF2-40B4-BE49-F238E27FC236}">
                <a16:creationId xmlns:a16="http://schemas.microsoft.com/office/drawing/2014/main" id="{45C58999-7B22-210F-5B22-132664E9E9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064" y="3527425"/>
            <a:ext cx="2705100" cy="2828925"/>
          </a:xfrm>
          <a:prstGeom prst="rect">
            <a:avLst/>
          </a:prstGeom>
        </p:spPr>
      </p:pic>
    </p:spTree>
    <p:extLst>
      <p:ext uri="{BB962C8B-B14F-4D97-AF65-F5344CB8AC3E}">
        <p14:creationId xmlns:p14="http://schemas.microsoft.com/office/powerpoint/2010/main" val="3667839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二进制如何表示负数？</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26</a:t>
            </a:fld>
            <a:endParaRPr lang="zh-CN" altLang="en-US"/>
          </a:p>
        </p:txBody>
      </p:sp>
      <p:pic>
        <p:nvPicPr>
          <p:cNvPr id="6" name="内容占位符 5" descr="图片包含 图形用户界面&#10;&#10;描述已自动生成">
            <a:extLst>
              <a:ext uri="{FF2B5EF4-FFF2-40B4-BE49-F238E27FC236}">
                <a16:creationId xmlns:a16="http://schemas.microsoft.com/office/drawing/2014/main" id="{D9A9828F-C648-BB75-08D2-C7A1376DD7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2443" y="2005012"/>
            <a:ext cx="6840909" cy="4351338"/>
          </a:xfrm>
        </p:spPr>
      </p:pic>
      <p:pic>
        <p:nvPicPr>
          <p:cNvPr id="8" name="图片 7" descr="文本&#10;&#10;描述已自动生成">
            <a:extLst>
              <a:ext uri="{FF2B5EF4-FFF2-40B4-BE49-F238E27FC236}">
                <a16:creationId xmlns:a16="http://schemas.microsoft.com/office/drawing/2014/main" id="{D2569F35-4CEE-5C98-DB7A-63CDE7D089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5477" y="2005012"/>
            <a:ext cx="3527129" cy="4351338"/>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墨迹 12">
                <a:extLst>
                  <a:ext uri="{FF2B5EF4-FFF2-40B4-BE49-F238E27FC236}">
                    <a16:creationId xmlns:a16="http://schemas.microsoft.com/office/drawing/2014/main" id="{53380C6E-03E7-16AD-546A-839277E152B3}"/>
                  </a:ext>
                </a:extLst>
              </p14:cNvPr>
              <p14:cNvContentPartPr/>
              <p14:nvPr/>
            </p14:nvContentPartPr>
            <p14:xfrm>
              <a:off x="4712400" y="3639018"/>
              <a:ext cx="367200" cy="54360"/>
            </p14:xfrm>
          </p:contentPart>
        </mc:Choice>
        <mc:Fallback xmlns="">
          <p:pic>
            <p:nvPicPr>
              <p:cNvPr id="13" name="墨迹 12">
                <a:extLst>
                  <a:ext uri="{FF2B5EF4-FFF2-40B4-BE49-F238E27FC236}">
                    <a16:creationId xmlns:a16="http://schemas.microsoft.com/office/drawing/2014/main" id="{53380C6E-03E7-16AD-546A-839277E152B3}"/>
                  </a:ext>
                </a:extLst>
              </p:cNvPr>
              <p:cNvPicPr/>
              <p:nvPr/>
            </p:nvPicPr>
            <p:blipFill>
              <a:blip r:embed="rId5"/>
              <a:stretch>
                <a:fillRect/>
              </a:stretch>
            </p:blipFill>
            <p:spPr>
              <a:xfrm>
                <a:off x="4706280" y="3632898"/>
                <a:ext cx="379440" cy="66600"/>
              </a:xfrm>
              <a:prstGeom prst="rect">
                <a:avLst/>
              </a:prstGeom>
            </p:spPr>
          </p:pic>
        </mc:Fallback>
      </mc:AlternateContent>
    </p:spTree>
    <p:extLst>
      <p:ext uri="{BB962C8B-B14F-4D97-AF65-F5344CB8AC3E}">
        <p14:creationId xmlns:p14="http://schemas.microsoft.com/office/powerpoint/2010/main" val="1424267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补码</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27</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1578" y="2194902"/>
            <a:ext cx="3898684" cy="2904637"/>
          </a:xfrm>
        </p:spPr>
        <p:txBody>
          <a:bodyPr/>
          <a:lstStyle/>
          <a:p>
            <a:r>
              <a:rPr lang="zh-CN" altLang="en-US" dirty="0"/>
              <a:t>如何形成负数？</a:t>
            </a:r>
            <a:endParaRPr lang="en-US" altLang="zh-CN" dirty="0"/>
          </a:p>
          <a:p>
            <a:pPr lvl="1"/>
            <a:r>
              <a:rPr lang="zh-CN" altLang="en-US" dirty="0"/>
              <a:t>翻转位并加一</a:t>
            </a:r>
            <a:endParaRPr lang="en-US" altLang="zh-CN" dirty="0"/>
          </a:p>
          <a:p>
            <a:r>
              <a:rPr lang="zh-CN" altLang="en-US" dirty="0"/>
              <a:t>最高位 代表值的符号</a:t>
            </a:r>
            <a:endParaRPr lang="en-US" altLang="zh-CN" dirty="0"/>
          </a:p>
          <a:p>
            <a:pPr lvl="1"/>
            <a:r>
              <a:rPr lang="en-US" altLang="zh-CN" dirty="0"/>
              <a:t>0 </a:t>
            </a:r>
            <a:r>
              <a:rPr lang="zh-CN" altLang="en-US" dirty="0"/>
              <a:t>表示其正数</a:t>
            </a:r>
            <a:endParaRPr lang="en-US" altLang="zh-CN" dirty="0"/>
          </a:p>
          <a:p>
            <a:pPr lvl="1"/>
            <a:r>
              <a:rPr lang="en-US" altLang="zh-CN" dirty="0"/>
              <a:t>1 </a:t>
            </a:r>
            <a:r>
              <a:rPr lang="zh-CN" altLang="en-US" dirty="0"/>
              <a:t>表示其负数</a:t>
            </a:r>
          </a:p>
        </p:txBody>
      </p:sp>
      <p:sp>
        <p:nvSpPr>
          <p:cNvPr id="3" name="内容占位符 4">
            <a:extLst>
              <a:ext uri="{FF2B5EF4-FFF2-40B4-BE49-F238E27FC236}">
                <a16:creationId xmlns:a16="http://schemas.microsoft.com/office/drawing/2014/main" id="{F4464F0C-2222-13E5-41F0-B0FF6F5A4A88}"/>
              </a:ext>
            </a:extLst>
          </p:cNvPr>
          <p:cNvSpPr txBox="1">
            <a:spLocks/>
          </p:cNvSpPr>
          <p:nvPr/>
        </p:nvSpPr>
        <p:spPr>
          <a:xfrm>
            <a:off x="8182707" y="2194902"/>
            <a:ext cx="3352800" cy="19479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800" dirty="0"/>
              <a:t>例 </a:t>
            </a:r>
            <a:r>
              <a:rPr lang="en-US" altLang="zh-CN" sz="1800" dirty="0"/>
              <a:t>1</a:t>
            </a:r>
            <a:r>
              <a:rPr lang="zh-CN" altLang="en-US" sz="1800" dirty="0"/>
              <a:t>：将下列二进制补码转换为十进制：</a:t>
            </a:r>
            <a:r>
              <a:rPr lang="en-US" altLang="zh-CN" sz="1800" dirty="0"/>
              <a:t>0b11010</a:t>
            </a:r>
          </a:p>
          <a:p>
            <a:pPr lvl="1"/>
            <a:r>
              <a:rPr lang="zh-CN" altLang="en-US" sz="1800" dirty="0"/>
              <a:t>最高位 为</a:t>
            </a:r>
            <a:r>
              <a:rPr lang="en-US" altLang="zh-CN" sz="1800" dirty="0"/>
              <a:t>1</a:t>
            </a:r>
            <a:r>
              <a:rPr lang="zh-CN" altLang="en-US" sz="1800" dirty="0"/>
              <a:t>，因此为负数</a:t>
            </a:r>
            <a:endParaRPr lang="en-US" altLang="zh-CN" sz="1800" dirty="0"/>
          </a:p>
          <a:p>
            <a:pPr lvl="1"/>
            <a:r>
              <a:rPr lang="zh-CN" altLang="en-US" sz="1800" dirty="0"/>
              <a:t>翻转位：</a:t>
            </a:r>
            <a:r>
              <a:rPr lang="en-US" altLang="zh-CN" sz="1800" dirty="0"/>
              <a:t>0b00101</a:t>
            </a:r>
          </a:p>
          <a:p>
            <a:pPr lvl="1"/>
            <a:r>
              <a:rPr lang="zh-CN" altLang="en-US" sz="1800" dirty="0"/>
              <a:t>加一：</a:t>
            </a:r>
            <a:r>
              <a:rPr lang="en-US" altLang="zh-CN" sz="1800" dirty="0"/>
              <a:t>0b00110</a:t>
            </a:r>
          </a:p>
          <a:p>
            <a:pPr lvl="1"/>
            <a:r>
              <a:rPr lang="zh-CN" altLang="en-US" sz="1800" dirty="0"/>
              <a:t>答案：</a:t>
            </a:r>
            <a:r>
              <a:rPr lang="en-US" altLang="zh-CN" sz="1800" dirty="0"/>
              <a:t>-6</a:t>
            </a:r>
            <a:endParaRPr lang="zh-CN" altLang="en-US" sz="1800" dirty="0"/>
          </a:p>
        </p:txBody>
      </p:sp>
      <p:pic>
        <p:nvPicPr>
          <p:cNvPr id="7" name="图片 6" descr="手机屏幕的截图&#10;&#10;中度可信度描述已自动生成">
            <a:extLst>
              <a:ext uri="{FF2B5EF4-FFF2-40B4-BE49-F238E27FC236}">
                <a16:creationId xmlns:a16="http://schemas.microsoft.com/office/drawing/2014/main" id="{9184B372-F1AA-1AA7-C275-EDA9B9D801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0044" y="1964348"/>
            <a:ext cx="3291912" cy="2929304"/>
          </a:xfrm>
          <a:prstGeom prst="rect">
            <a:avLst/>
          </a:prstGeom>
        </p:spPr>
      </p:pic>
      <p:sp>
        <p:nvSpPr>
          <p:cNvPr id="8" name="内容占位符 4">
            <a:extLst>
              <a:ext uri="{FF2B5EF4-FFF2-40B4-BE49-F238E27FC236}">
                <a16:creationId xmlns:a16="http://schemas.microsoft.com/office/drawing/2014/main" id="{716F1419-836E-C23C-A111-1F57A5D65514}"/>
              </a:ext>
            </a:extLst>
          </p:cNvPr>
          <p:cNvSpPr txBox="1">
            <a:spLocks/>
          </p:cNvSpPr>
          <p:nvPr/>
        </p:nvSpPr>
        <p:spPr>
          <a:xfrm>
            <a:off x="8182707" y="4207852"/>
            <a:ext cx="3352800" cy="19479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800" dirty="0"/>
              <a:t>例 </a:t>
            </a:r>
            <a:r>
              <a:rPr lang="en-US" altLang="zh-CN" sz="1800" dirty="0"/>
              <a:t>4</a:t>
            </a:r>
            <a:r>
              <a:rPr lang="zh-CN" altLang="en-US" sz="1800" dirty="0"/>
              <a:t>：将下列二进制补码转换为十进制：</a:t>
            </a:r>
            <a:r>
              <a:rPr lang="en-US" altLang="zh-CN" sz="1800" dirty="0"/>
              <a:t>0b01111</a:t>
            </a:r>
          </a:p>
          <a:p>
            <a:pPr lvl="1"/>
            <a:r>
              <a:rPr lang="zh-CN" altLang="en-US" sz="1800" dirty="0"/>
              <a:t>最高位 为</a:t>
            </a:r>
            <a:r>
              <a:rPr lang="en-US" altLang="zh-CN" sz="1800" dirty="0"/>
              <a:t>0</a:t>
            </a:r>
            <a:r>
              <a:rPr lang="zh-CN" altLang="en-US" sz="1800" dirty="0"/>
              <a:t>，因此为正数</a:t>
            </a:r>
            <a:endParaRPr lang="en-US" altLang="zh-CN" sz="1800" dirty="0"/>
          </a:p>
          <a:p>
            <a:pPr lvl="1"/>
            <a:r>
              <a:rPr lang="zh-CN" altLang="en-US" sz="1800" dirty="0"/>
              <a:t>无需翻转位</a:t>
            </a:r>
            <a:endParaRPr lang="en-US" altLang="zh-CN" sz="1800" dirty="0"/>
          </a:p>
          <a:p>
            <a:pPr lvl="1"/>
            <a:r>
              <a:rPr lang="zh-CN" altLang="en-US" sz="1800" dirty="0"/>
              <a:t>答案：</a:t>
            </a:r>
            <a:r>
              <a:rPr lang="en-US" altLang="zh-CN" sz="1800" dirty="0"/>
              <a:t>15</a:t>
            </a:r>
            <a:endParaRPr lang="zh-CN" altLang="en-US" sz="1800" dirty="0"/>
          </a:p>
        </p:txBody>
      </p:sp>
    </p:spTree>
    <p:extLst>
      <p:ext uri="{BB962C8B-B14F-4D97-AF65-F5344CB8AC3E}">
        <p14:creationId xmlns:p14="http://schemas.microsoft.com/office/powerpoint/2010/main" val="4010151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补码的加法</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28</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二进制补码算术有效！</a:t>
            </a:r>
          </a:p>
        </p:txBody>
      </p:sp>
      <p:pic>
        <p:nvPicPr>
          <p:cNvPr id="6" name="图片 5" descr="文本&#10;&#10;低可信度描述已自动生成">
            <a:extLst>
              <a:ext uri="{FF2B5EF4-FFF2-40B4-BE49-F238E27FC236}">
                <a16:creationId xmlns:a16="http://schemas.microsoft.com/office/drawing/2014/main" id="{14FFD850-2D13-72F3-BACA-4D7EBC5915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5175" y="2682081"/>
            <a:ext cx="5581650" cy="2638425"/>
          </a:xfrm>
          <a:prstGeom prst="rect">
            <a:avLst/>
          </a:prstGeom>
        </p:spPr>
      </p:pic>
    </p:spTree>
    <p:extLst>
      <p:ext uri="{BB962C8B-B14F-4D97-AF65-F5344CB8AC3E}">
        <p14:creationId xmlns:p14="http://schemas.microsoft.com/office/powerpoint/2010/main" val="2326260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补码的计算溢出</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29</a:t>
            </a:fld>
            <a:endParaRPr lang="zh-CN" altLang="en-US"/>
          </a:p>
        </p:txBody>
      </p:sp>
      <p:pic>
        <p:nvPicPr>
          <p:cNvPr id="6" name="内容占位符 5" descr="表格&#10;&#10;描述已自动生成">
            <a:extLst>
              <a:ext uri="{FF2B5EF4-FFF2-40B4-BE49-F238E27FC236}">
                <a16:creationId xmlns:a16="http://schemas.microsoft.com/office/drawing/2014/main" id="{F0030159-A941-41CE-7316-A2DC9D2D5C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5320" y="2286793"/>
            <a:ext cx="8841359" cy="3545635"/>
          </a:xfrm>
        </p:spPr>
      </p:pic>
    </p:spTree>
    <p:extLst>
      <p:ext uri="{BB962C8B-B14F-4D97-AF65-F5344CB8AC3E}">
        <p14:creationId xmlns:p14="http://schemas.microsoft.com/office/powerpoint/2010/main" val="424667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如何科学地提问</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a:t>
            </a:fld>
            <a:endParaRPr lang="zh-CN" altLang="en-US"/>
          </a:p>
        </p:txBody>
      </p:sp>
      <p:pic>
        <p:nvPicPr>
          <p:cNvPr id="1026" name="Picture 2">
            <a:extLst>
              <a:ext uri="{FF2B5EF4-FFF2-40B4-BE49-F238E27FC236}">
                <a16:creationId xmlns:a16="http://schemas.microsoft.com/office/drawing/2014/main" id="{F2BA6BA6-E1FB-7859-04AE-DD3E20132D1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45156" y="2201507"/>
            <a:ext cx="6901688"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CF7E11C-42DC-2A14-617E-28E10610F39B}"/>
              </a:ext>
            </a:extLst>
          </p:cNvPr>
          <p:cNvSpPr txBox="1"/>
          <p:nvPr/>
        </p:nvSpPr>
        <p:spPr>
          <a:xfrm>
            <a:off x="239564" y="1832175"/>
            <a:ext cx="4593693" cy="369332"/>
          </a:xfrm>
          <a:prstGeom prst="rect">
            <a:avLst/>
          </a:prstGeom>
          <a:noFill/>
        </p:spPr>
        <p:txBody>
          <a:bodyPr wrap="square" rtlCol="0">
            <a:spAutoFit/>
          </a:bodyPr>
          <a:lstStyle/>
          <a:p>
            <a:r>
              <a:rPr lang="zh-CN" altLang="en-US" b="1" dirty="0"/>
              <a:t>你真的准备好了吗？</a:t>
            </a:r>
          </a:p>
        </p:txBody>
      </p:sp>
    </p:spTree>
    <p:extLst>
      <p:ext uri="{BB962C8B-B14F-4D97-AF65-F5344CB8AC3E}">
        <p14:creationId xmlns:p14="http://schemas.microsoft.com/office/powerpoint/2010/main" val="5542834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补码的计算溢出</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30</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2005012"/>
            <a:ext cx="10515600" cy="4351338"/>
          </a:xfrm>
        </p:spPr>
        <p:txBody>
          <a:bodyPr>
            <a:normAutofit lnSpcReduction="10000"/>
          </a:bodyPr>
          <a:lstStyle/>
          <a:p>
            <a:r>
              <a:rPr lang="zh-CN" altLang="en-US" dirty="0"/>
              <a:t>溢出：当运算结果无法用给定位数表示时</a:t>
            </a:r>
            <a:endParaRPr lang="en-US" altLang="zh-CN" dirty="0"/>
          </a:p>
          <a:p>
            <a:endParaRPr lang="en-US" altLang="zh-CN" dirty="0"/>
          </a:p>
          <a:p>
            <a:r>
              <a:rPr lang="zh-CN" altLang="en-US" dirty="0"/>
              <a:t>两个正数相加时，结果为负时发生溢出</a:t>
            </a:r>
            <a:endParaRPr lang="en-US" altLang="zh-CN" dirty="0"/>
          </a:p>
          <a:p>
            <a:endParaRPr lang="en-US" altLang="zh-CN" dirty="0"/>
          </a:p>
          <a:p>
            <a:r>
              <a:rPr lang="zh-CN" altLang="en-US" dirty="0"/>
              <a:t>两个负数相加时，结果为正时发生溢出</a:t>
            </a:r>
            <a:endParaRPr lang="en-US" altLang="zh-CN" dirty="0"/>
          </a:p>
          <a:p>
            <a:endParaRPr lang="en-US" altLang="zh-CN" dirty="0"/>
          </a:p>
          <a:p>
            <a:r>
              <a:rPr lang="zh-CN" altLang="en-US" dirty="0"/>
              <a:t>永远不会发生溢出 当两个符号相反的数相加时</a:t>
            </a:r>
            <a:endParaRPr lang="en-US" altLang="zh-CN" dirty="0"/>
          </a:p>
          <a:p>
            <a:endParaRPr lang="en-US" altLang="zh-CN" dirty="0"/>
          </a:p>
          <a:p>
            <a:r>
              <a:rPr lang="en-US" altLang="zh-CN" dirty="0"/>
              <a:t>https://godbolt.org/z/oYG95TPjn</a:t>
            </a:r>
            <a:endParaRPr lang="zh-CN" altLang="en-US" dirty="0"/>
          </a:p>
        </p:txBody>
      </p:sp>
    </p:spTree>
    <p:extLst>
      <p:ext uri="{BB962C8B-B14F-4D97-AF65-F5344CB8AC3E}">
        <p14:creationId xmlns:p14="http://schemas.microsoft.com/office/powerpoint/2010/main" val="16988007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实数呢？</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31</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438149" y="1810483"/>
            <a:ext cx="10515600" cy="4351338"/>
          </a:xfrm>
        </p:spPr>
        <p:txBody>
          <a:bodyPr/>
          <a:lstStyle/>
          <a:p>
            <a:r>
              <a:rPr lang="zh-CN" altLang="en-US" dirty="0"/>
              <a:t>定点数表示法</a:t>
            </a:r>
            <a:endParaRPr lang="en-US" altLang="zh-CN" dirty="0"/>
          </a:p>
          <a:p>
            <a:r>
              <a:rPr lang="zh-CN" altLang="en-US" dirty="0"/>
              <a:t>浮点数表示法</a:t>
            </a:r>
            <a:endParaRPr lang="en-US" altLang="zh-CN" dirty="0"/>
          </a:p>
          <a:p>
            <a:pPr lvl="1"/>
            <a:r>
              <a:rPr lang="en-US" altLang="zh-CN" b="1" dirty="0"/>
              <a:t>IEEE 754 </a:t>
            </a:r>
            <a:r>
              <a:rPr lang="zh-CN" altLang="en-US" b="1" dirty="0"/>
              <a:t>浮点数标准</a:t>
            </a:r>
            <a:endParaRPr lang="en-US" altLang="zh-CN" b="1" dirty="0"/>
          </a:p>
          <a:p>
            <a:pPr lvl="1"/>
            <a:r>
              <a:rPr lang="en-US" altLang="zh-CN" b="1" dirty="0"/>
              <a:t>IEEE 754 </a:t>
            </a:r>
            <a:r>
              <a:rPr lang="zh-CN" altLang="en-US" b="1" dirty="0"/>
              <a:t>模拟器：</a:t>
            </a:r>
            <a:br>
              <a:rPr lang="en-US" altLang="zh-CN" b="1" dirty="0"/>
            </a:br>
            <a:r>
              <a:rPr lang="en-US" altLang="zh-CN" b="1" dirty="0"/>
              <a:t>https://www.h-</a:t>
            </a:r>
            <a:br>
              <a:rPr lang="en-US" altLang="zh-CN" b="1" dirty="0"/>
            </a:br>
            <a:r>
              <a:rPr lang="en-US" altLang="zh-CN" b="1" dirty="0"/>
              <a:t>schmidt.net/</a:t>
            </a:r>
            <a:r>
              <a:rPr lang="en-US" altLang="zh-CN" b="1" dirty="0" err="1"/>
              <a:t>FloatConverter</a:t>
            </a:r>
            <a:br>
              <a:rPr lang="en-US" altLang="zh-CN" b="1" dirty="0"/>
            </a:br>
            <a:r>
              <a:rPr lang="en-US" altLang="zh-CN" b="1" dirty="0"/>
              <a:t>/IEEE754.html</a:t>
            </a:r>
          </a:p>
          <a:p>
            <a:pPr lvl="1"/>
            <a:endParaRPr lang="en-US" altLang="zh-CN" b="1" dirty="0"/>
          </a:p>
          <a:p>
            <a:r>
              <a:rPr lang="en-US" altLang="zh-CN" b="1" dirty="0">
                <a:hlinkClick r:id="rId2"/>
              </a:rPr>
              <a:t>https://godbolt.org/z/Yf4Ed</a:t>
            </a:r>
            <a:br>
              <a:rPr lang="en-US" altLang="zh-CN" b="1" dirty="0"/>
            </a:br>
            <a:r>
              <a:rPr lang="en-US" altLang="zh-CN" b="1" dirty="0" err="1"/>
              <a:t>bjee</a:t>
            </a:r>
            <a:endParaRPr lang="zh-CN" altLang="en-US" b="1" dirty="0"/>
          </a:p>
        </p:txBody>
      </p:sp>
      <p:pic>
        <p:nvPicPr>
          <p:cNvPr id="6" name="图片 5" descr="表格&#10;&#10;描述已自动生成">
            <a:extLst>
              <a:ext uri="{FF2B5EF4-FFF2-40B4-BE49-F238E27FC236}">
                <a16:creationId xmlns:a16="http://schemas.microsoft.com/office/drawing/2014/main" id="{5C3AD1EE-5F9D-5188-AA49-DF7CCA532A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754310"/>
            <a:ext cx="5153025" cy="1476375"/>
          </a:xfrm>
          <a:prstGeom prst="rect">
            <a:avLst/>
          </a:prstGeom>
        </p:spPr>
      </p:pic>
      <p:pic>
        <p:nvPicPr>
          <p:cNvPr id="8" name="图片 7" descr="表格&#10;&#10;描述已自动生成">
            <a:extLst>
              <a:ext uri="{FF2B5EF4-FFF2-40B4-BE49-F238E27FC236}">
                <a16:creationId xmlns:a16="http://schemas.microsoft.com/office/drawing/2014/main" id="{7BE48E52-BCA4-B3BC-8641-1C046C900A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7376" y="3245827"/>
            <a:ext cx="6010275" cy="933450"/>
          </a:xfrm>
          <a:prstGeom prst="rect">
            <a:avLst/>
          </a:prstGeom>
        </p:spPr>
      </p:pic>
      <p:pic>
        <p:nvPicPr>
          <p:cNvPr id="10" name="图片 9">
            <a:extLst>
              <a:ext uri="{FF2B5EF4-FFF2-40B4-BE49-F238E27FC236}">
                <a16:creationId xmlns:a16="http://schemas.microsoft.com/office/drawing/2014/main" id="{5C2DF000-CEE3-F735-495F-B1E85A4E70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4489" y="4179277"/>
            <a:ext cx="6496050" cy="542925"/>
          </a:xfrm>
          <a:prstGeom prst="rect">
            <a:avLst/>
          </a:prstGeom>
        </p:spPr>
      </p:pic>
      <p:pic>
        <p:nvPicPr>
          <p:cNvPr id="12" name="图片 11" descr="表格&#10;&#10;描述已自动生成">
            <a:extLst>
              <a:ext uri="{FF2B5EF4-FFF2-40B4-BE49-F238E27FC236}">
                <a16:creationId xmlns:a16="http://schemas.microsoft.com/office/drawing/2014/main" id="{74E72E1E-D9FD-E5C2-FFA8-FD1EC768DEB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24489" y="4707060"/>
            <a:ext cx="6724650" cy="1543050"/>
          </a:xfrm>
          <a:prstGeom prst="rect">
            <a:avLst/>
          </a:prstGeom>
        </p:spPr>
      </p:pic>
    </p:spTree>
    <p:extLst>
      <p:ext uri="{BB962C8B-B14F-4D97-AF65-F5344CB8AC3E}">
        <p14:creationId xmlns:p14="http://schemas.microsoft.com/office/powerpoint/2010/main" val="37261464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如何科学的提问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b="1" dirty="0">
                <a:solidFill>
                  <a:schemeClr val="tx1">
                    <a:lumMod val="95000"/>
                    <a:lumOff val="5000"/>
                  </a:schemeClr>
                </a:solidFill>
              </a:rPr>
              <a:t>C</a:t>
            </a:r>
            <a:r>
              <a:rPr lang="zh-CN" altLang="en-US" b="1" dirty="0">
                <a:solidFill>
                  <a:schemeClr val="tx1">
                    <a:lumMod val="95000"/>
                    <a:lumOff val="5000"/>
                  </a:schemeClr>
                </a:solidFill>
              </a:rPr>
              <a:t>语言基础语法</a:t>
            </a:r>
            <a:endParaRPr lang="en-US" altLang="zh-CN" b="1" dirty="0">
              <a:solidFill>
                <a:schemeClr val="tx1">
                  <a:lumMod val="95000"/>
                  <a:lumOff val="5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32</a:t>
            </a:fld>
            <a:endParaRPr lang="zh-CN" altLang="en-US"/>
          </a:p>
        </p:txBody>
      </p:sp>
    </p:spTree>
    <p:extLst>
      <p:ext uri="{BB962C8B-B14F-4D97-AF65-F5344CB8AC3E}">
        <p14:creationId xmlns:p14="http://schemas.microsoft.com/office/powerpoint/2010/main" val="890272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语法标准</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33</a:t>
            </a:fld>
            <a:endParaRPr lang="zh-CN" altLang="en-US"/>
          </a:p>
        </p:txBody>
      </p:sp>
      <p:sp>
        <p:nvSpPr>
          <p:cNvPr id="3" name="文本框 2">
            <a:extLst>
              <a:ext uri="{FF2B5EF4-FFF2-40B4-BE49-F238E27FC236}">
                <a16:creationId xmlns:a16="http://schemas.microsoft.com/office/drawing/2014/main" id="{ED256A92-FE0B-EB6C-C610-3F30D7C27F11}"/>
              </a:ext>
            </a:extLst>
          </p:cNvPr>
          <p:cNvSpPr txBox="1"/>
          <p:nvPr/>
        </p:nvSpPr>
        <p:spPr>
          <a:xfrm>
            <a:off x="2215662" y="2604869"/>
            <a:ext cx="1529862" cy="646331"/>
          </a:xfrm>
          <a:prstGeom prst="rect">
            <a:avLst/>
          </a:prstGeom>
          <a:noFill/>
        </p:spPr>
        <p:txBody>
          <a:bodyPr wrap="square" rtlCol="0">
            <a:spAutoFit/>
          </a:bodyPr>
          <a:lstStyle/>
          <a:p>
            <a:r>
              <a:rPr lang="en-US" altLang="zh-CN" sz="3600" b="1" dirty="0">
                <a:solidFill>
                  <a:schemeClr val="tx1">
                    <a:lumMod val="95000"/>
                    <a:lumOff val="5000"/>
                  </a:schemeClr>
                </a:solidFill>
              </a:rPr>
              <a:t>ANSIC</a:t>
            </a:r>
            <a:endParaRPr lang="zh-CN" altLang="en-US" sz="3600" b="1" dirty="0">
              <a:solidFill>
                <a:schemeClr val="tx1">
                  <a:lumMod val="95000"/>
                  <a:lumOff val="5000"/>
                </a:schemeClr>
              </a:solidFill>
            </a:endParaRPr>
          </a:p>
        </p:txBody>
      </p:sp>
      <p:sp>
        <p:nvSpPr>
          <p:cNvPr id="6" name="文本框 5">
            <a:extLst>
              <a:ext uri="{FF2B5EF4-FFF2-40B4-BE49-F238E27FC236}">
                <a16:creationId xmlns:a16="http://schemas.microsoft.com/office/drawing/2014/main" id="{1FCB4EC8-2A7F-1DC3-61FF-D8EC9BE38C5D}"/>
              </a:ext>
            </a:extLst>
          </p:cNvPr>
          <p:cNvSpPr txBox="1"/>
          <p:nvPr/>
        </p:nvSpPr>
        <p:spPr>
          <a:xfrm>
            <a:off x="5119294" y="2604869"/>
            <a:ext cx="1529862" cy="646331"/>
          </a:xfrm>
          <a:prstGeom prst="rect">
            <a:avLst/>
          </a:prstGeom>
          <a:noFill/>
        </p:spPr>
        <p:txBody>
          <a:bodyPr wrap="square" rtlCol="0">
            <a:spAutoFit/>
          </a:bodyPr>
          <a:lstStyle/>
          <a:p>
            <a:pPr algn="ctr"/>
            <a:r>
              <a:rPr lang="en-US" altLang="zh-CN" sz="3600" b="1" dirty="0">
                <a:solidFill>
                  <a:schemeClr val="tx1">
                    <a:lumMod val="95000"/>
                    <a:lumOff val="5000"/>
                  </a:schemeClr>
                </a:solidFill>
              </a:rPr>
              <a:t>C89</a:t>
            </a:r>
            <a:endParaRPr lang="zh-CN" altLang="en-US" sz="3600" b="1" dirty="0">
              <a:solidFill>
                <a:schemeClr val="tx1">
                  <a:lumMod val="95000"/>
                  <a:lumOff val="5000"/>
                </a:schemeClr>
              </a:solidFill>
            </a:endParaRPr>
          </a:p>
        </p:txBody>
      </p:sp>
      <p:sp>
        <p:nvSpPr>
          <p:cNvPr id="7" name="文本框 6">
            <a:extLst>
              <a:ext uri="{FF2B5EF4-FFF2-40B4-BE49-F238E27FC236}">
                <a16:creationId xmlns:a16="http://schemas.microsoft.com/office/drawing/2014/main" id="{A99FEA29-4A9C-56DA-A26D-5E9236ED322C}"/>
              </a:ext>
            </a:extLst>
          </p:cNvPr>
          <p:cNvSpPr txBox="1"/>
          <p:nvPr/>
        </p:nvSpPr>
        <p:spPr>
          <a:xfrm>
            <a:off x="8022926" y="2604869"/>
            <a:ext cx="1529862" cy="646331"/>
          </a:xfrm>
          <a:prstGeom prst="rect">
            <a:avLst/>
          </a:prstGeom>
          <a:noFill/>
        </p:spPr>
        <p:txBody>
          <a:bodyPr wrap="square" rtlCol="0">
            <a:spAutoFit/>
          </a:bodyPr>
          <a:lstStyle/>
          <a:p>
            <a:pPr algn="ctr"/>
            <a:r>
              <a:rPr lang="en-US" altLang="zh-CN" sz="3600" b="1" dirty="0">
                <a:solidFill>
                  <a:schemeClr val="tx1">
                    <a:lumMod val="95000"/>
                    <a:lumOff val="5000"/>
                  </a:schemeClr>
                </a:solidFill>
              </a:rPr>
              <a:t>C99</a:t>
            </a:r>
            <a:endParaRPr lang="zh-CN" altLang="en-US" sz="3600" b="1" dirty="0">
              <a:solidFill>
                <a:schemeClr val="tx1">
                  <a:lumMod val="95000"/>
                  <a:lumOff val="5000"/>
                </a:schemeClr>
              </a:solidFill>
            </a:endParaRPr>
          </a:p>
        </p:txBody>
      </p:sp>
      <p:sp>
        <p:nvSpPr>
          <p:cNvPr id="8" name="文本框 7">
            <a:extLst>
              <a:ext uri="{FF2B5EF4-FFF2-40B4-BE49-F238E27FC236}">
                <a16:creationId xmlns:a16="http://schemas.microsoft.com/office/drawing/2014/main" id="{82605A50-7BBB-B219-4374-F9AD57FB2324}"/>
              </a:ext>
            </a:extLst>
          </p:cNvPr>
          <p:cNvSpPr txBox="1"/>
          <p:nvPr/>
        </p:nvSpPr>
        <p:spPr>
          <a:xfrm>
            <a:off x="8022926" y="4549862"/>
            <a:ext cx="1529862" cy="646331"/>
          </a:xfrm>
          <a:prstGeom prst="rect">
            <a:avLst/>
          </a:prstGeom>
          <a:noFill/>
        </p:spPr>
        <p:txBody>
          <a:bodyPr wrap="square" rtlCol="0">
            <a:spAutoFit/>
          </a:bodyPr>
          <a:lstStyle/>
          <a:p>
            <a:pPr algn="ctr"/>
            <a:r>
              <a:rPr lang="en-US" altLang="zh-CN" sz="3600" b="1" dirty="0">
                <a:solidFill>
                  <a:schemeClr val="tx1">
                    <a:lumMod val="95000"/>
                    <a:lumOff val="5000"/>
                  </a:schemeClr>
                </a:solidFill>
              </a:rPr>
              <a:t>C11</a:t>
            </a:r>
            <a:endParaRPr lang="zh-CN" altLang="en-US" sz="3600" b="1" dirty="0">
              <a:solidFill>
                <a:schemeClr val="tx1">
                  <a:lumMod val="95000"/>
                  <a:lumOff val="5000"/>
                </a:schemeClr>
              </a:solidFill>
            </a:endParaRPr>
          </a:p>
        </p:txBody>
      </p:sp>
      <p:sp>
        <p:nvSpPr>
          <p:cNvPr id="9" name="文本框 8">
            <a:extLst>
              <a:ext uri="{FF2B5EF4-FFF2-40B4-BE49-F238E27FC236}">
                <a16:creationId xmlns:a16="http://schemas.microsoft.com/office/drawing/2014/main" id="{EB7908ED-B06B-C2DF-2CD5-0EA8A15533CC}"/>
              </a:ext>
            </a:extLst>
          </p:cNvPr>
          <p:cNvSpPr txBox="1"/>
          <p:nvPr/>
        </p:nvSpPr>
        <p:spPr>
          <a:xfrm>
            <a:off x="5119294" y="4549862"/>
            <a:ext cx="1529862" cy="646331"/>
          </a:xfrm>
          <a:prstGeom prst="rect">
            <a:avLst/>
          </a:prstGeom>
          <a:noFill/>
        </p:spPr>
        <p:txBody>
          <a:bodyPr wrap="square" rtlCol="0">
            <a:spAutoFit/>
          </a:bodyPr>
          <a:lstStyle/>
          <a:p>
            <a:pPr algn="ctr"/>
            <a:r>
              <a:rPr lang="en-US" altLang="zh-CN" sz="3600" b="1" dirty="0">
                <a:solidFill>
                  <a:schemeClr val="tx1">
                    <a:lumMod val="95000"/>
                    <a:lumOff val="5000"/>
                  </a:schemeClr>
                </a:solidFill>
              </a:rPr>
              <a:t>C17</a:t>
            </a:r>
            <a:endParaRPr lang="zh-CN" altLang="en-US" sz="3600" b="1" dirty="0">
              <a:solidFill>
                <a:schemeClr val="tx1">
                  <a:lumMod val="95000"/>
                  <a:lumOff val="5000"/>
                </a:schemeClr>
              </a:solidFill>
            </a:endParaRPr>
          </a:p>
        </p:txBody>
      </p:sp>
      <p:sp>
        <p:nvSpPr>
          <p:cNvPr id="10" name="文本框 9">
            <a:extLst>
              <a:ext uri="{FF2B5EF4-FFF2-40B4-BE49-F238E27FC236}">
                <a16:creationId xmlns:a16="http://schemas.microsoft.com/office/drawing/2014/main" id="{8E0BE44E-FE74-43DE-426C-52EF8069A273}"/>
              </a:ext>
            </a:extLst>
          </p:cNvPr>
          <p:cNvSpPr txBox="1"/>
          <p:nvPr/>
        </p:nvSpPr>
        <p:spPr>
          <a:xfrm>
            <a:off x="2215662" y="4549861"/>
            <a:ext cx="1529862" cy="646331"/>
          </a:xfrm>
          <a:prstGeom prst="rect">
            <a:avLst/>
          </a:prstGeom>
          <a:noFill/>
        </p:spPr>
        <p:txBody>
          <a:bodyPr wrap="square" rtlCol="0">
            <a:spAutoFit/>
          </a:bodyPr>
          <a:lstStyle/>
          <a:p>
            <a:pPr algn="ctr"/>
            <a:r>
              <a:rPr lang="en-US" altLang="zh-CN" sz="3600" b="1" dirty="0">
                <a:solidFill>
                  <a:schemeClr val="tx1">
                    <a:lumMod val="95000"/>
                    <a:lumOff val="5000"/>
                  </a:schemeClr>
                </a:solidFill>
              </a:rPr>
              <a:t>C23</a:t>
            </a:r>
            <a:endParaRPr lang="zh-CN" altLang="en-US" sz="3600" b="1" dirty="0">
              <a:solidFill>
                <a:schemeClr val="tx1">
                  <a:lumMod val="95000"/>
                  <a:lumOff val="5000"/>
                </a:schemeClr>
              </a:solidFill>
            </a:endParaRPr>
          </a:p>
        </p:txBody>
      </p:sp>
      <p:cxnSp>
        <p:nvCxnSpPr>
          <p:cNvPr id="12" name="直接箭头连接符 11">
            <a:extLst>
              <a:ext uri="{FF2B5EF4-FFF2-40B4-BE49-F238E27FC236}">
                <a16:creationId xmlns:a16="http://schemas.microsoft.com/office/drawing/2014/main" id="{563B0B03-917B-33A5-6994-EB04DFDC9179}"/>
              </a:ext>
            </a:extLst>
          </p:cNvPr>
          <p:cNvCxnSpPr>
            <a:stCxn id="3" idx="3"/>
            <a:endCxn id="6" idx="1"/>
          </p:cNvCxnSpPr>
          <p:nvPr/>
        </p:nvCxnSpPr>
        <p:spPr>
          <a:xfrm>
            <a:off x="3745524" y="2928035"/>
            <a:ext cx="137377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直接箭头连接符 13">
            <a:extLst>
              <a:ext uri="{FF2B5EF4-FFF2-40B4-BE49-F238E27FC236}">
                <a16:creationId xmlns:a16="http://schemas.microsoft.com/office/drawing/2014/main" id="{15DC706F-7C21-C8A6-0069-BA5CE3DEB9E2}"/>
              </a:ext>
            </a:extLst>
          </p:cNvPr>
          <p:cNvCxnSpPr>
            <a:stCxn id="6" idx="3"/>
          </p:cNvCxnSpPr>
          <p:nvPr/>
        </p:nvCxnSpPr>
        <p:spPr>
          <a:xfrm flipV="1">
            <a:off x="6649156" y="2919046"/>
            <a:ext cx="1373770" cy="89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直接箭头连接符 15">
            <a:extLst>
              <a:ext uri="{FF2B5EF4-FFF2-40B4-BE49-F238E27FC236}">
                <a16:creationId xmlns:a16="http://schemas.microsoft.com/office/drawing/2014/main" id="{D4AFE8A9-21A9-D1B1-6214-EDED6B572D90}"/>
              </a:ext>
            </a:extLst>
          </p:cNvPr>
          <p:cNvCxnSpPr>
            <a:stCxn id="7" idx="2"/>
            <a:endCxn id="8" idx="0"/>
          </p:cNvCxnSpPr>
          <p:nvPr/>
        </p:nvCxnSpPr>
        <p:spPr>
          <a:xfrm>
            <a:off x="8787857" y="3251200"/>
            <a:ext cx="0" cy="12986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直接箭头连接符 17">
            <a:extLst>
              <a:ext uri="{FF2B5EF4-FFF2-40B4-BE49-F238E27FC236}">
                <a16:creationId xmlns:a16="http://schemas.microsoft.com/office/drawing/2014/main" id="{542A7FE6-7360-8BEB-2346-E07AC78A6EA0}"/>
              </a:ext>
            </a:extLst>
          </p:cNvPr>
          <p:cNvCxnSpPr>
            <a:stCxn id="8" idx="1"/>
            <a:endCxn id="9" idx="3"/>
          </p:cNvCxnSpPr>
          <p:nvPr/>
        </p:nvCxnSpPr>
        <p:spPr>
          <a:xfrm flipH="1">
            <a:off x="6649156" y="4873028"/>
            <a:ext cx="137377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直接箭头连接符 19">
            <a:extLst>
              <a:ext uri="{FF2B5EF4-FFF2-40B4-BE49-F238E27FC236}">
                <a16:creationId xmlns:a16="http://schemas.microsoft.com/office/drawing/2014/main" id="{8FBA4BC6-02C7-FDC5-A7D3-918F3BF87237}"/>
              </a:ext>
            </a:extLst>
          </p:cNvPr>
          <p:cNvCxnSpPr>
            <a:stCxn id="9" idx="1"/>
            <a:endCxn id="10" idx="3"/>
          </p:cNvCxnSpPr>
          <p:nvPr/>
        </p:nvCxnSpPr>
        <p:spPr>
          <a:xfrm flipH="1" flipV="1">
            <a:off x="3745524" y="4873027"/>
            <a:ext cx="1373770"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51102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编译 </a:t>
            </a:r>
            <a:r>
              <a:rPr lang="en-US" altLang="zh-CN" b="1" dirty="0"/>
              <a:t>vs </a:t>
            </a:r>
            <a:r>
              <a:rPr lang="zh-CN" altLang="en-US" b="1" dirty="0"/>
              <a:t>解释</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34</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我们在某种程度上用英语编写代码，但系统实际上只看到</a:t>
            </a:r>
            <a:r>
              <a:rPr lang="en-US" altLang="zh-CN" dirty="0"/>
              <a:t>0</a:t>
            </a:r>
            <a:r>
              <a:rPr lang="zh-CN" altLang="en-US" dirty="0"/>
              <a:t>和</a:t>
            </a:r>
            <a:r>
              <a:rPr lang="en-US" altLang="zh-CN" dirty="0"/>
              <a:t>1</a:t>
            </a:r>
            <a:r>
              <a:rPr lang="zh-CN" altLang="en-US" dirty="0"/>
              <a:t>。 我们该如何解决这个问题？</a:t>
            </a:r>
            <a:endParaRPr lang="en-US" altLang="zh-CN" dirty="0"/>
          </a:p>
          <a:p>
            <a:pPr lvl="1"/>
            <a:r>
              <a:rPr lang="zh-CN" altLang="en-US" dirty="0"/>
              <a:t>如果有人不懂英语，但懂法语，我们会翻译文字！</a:t>
            </a:r>
            <a:endParaRPr lang="en-US" altLang="zh-CN" dirty="0"/>
          </a:p>
          <a:p>
            <a:pPr lvl="1"/>
            <a:r>
              <a:rPr lang="zh-CN" altLang="en-US" dirty="0"/>
              <a:t>系统中的处理类似，但我们翻译成非人类可读的语言</a:t>
            </a:r>
            <a:endParaRPr lang="en-US" altLang="zh-CN" dirty="0"/>
          </a:p>
          <a:p>
            <a:r>
              <a:rPr lang="zh-CN" altLang="en-US" dirty="0"/>
              <a:t>翻译以两种方式进行</a:t>
            </a:r>
            <a:endParaRPr lang="en-US" altLang="zh-CN" dirty="0"/>
          </a:p>
          <a:p>
            <a:pPr lvl="1"/>
            <a:r>
              <a:rPr lang="zh-CN" altLang="en-US" dirty="0"/>
              <a:t>编译 （事前翻译）</a:t>
            </a:r>
            <a:endParaRPr lang="en-US" altLang="zh-CN" dirty="0"/>
          </a:p>
          <a:p>
            <a:pPr lvl="1"/>
            <a:r>
              <a:rPr lang="zh-CN" altLang="en-US" dirty="0"/>
              <a:t>解释 （在线翻译）</a:t>
            </a:r>
            <a:endParaRPr lang="en-US" altLang="zh-CN" dirty="0"/>
          </a:p>
          <a:p>
            <a:pPr lvl="1"/>
            <a:r>
              <a:rPr lang="zh-CN" altLang="en-US" dirty="0"/>
              <a:t>有些语言同时使用这两种方式！</a:t>
            </a:r>
          </a:p>
        </p:txBody>
      </p:sp>
    </p:spTree>
    <p:extLst>
      <p:ext uri="{BB962C8B-B14F-4D97-AF65-F5344CB8AC3E}">
        <p14:creationId xmlns:p14="http://schemas.microsoft.com/office/powerpoint/2010/main" val="12605550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编译</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35</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a:t>C </a:t>
            </a:r>
            <a:r>
              <a:rPr lang="zh-CN" altLang="en-US" dirty="0"/>
              <a:t>编译器将 </a:t>
            </a:r>
            <a:r>
              <a:rPr lang="en-US" altLang="zh-CN" dirty="0"/>
              <a:t>C </a:t>
            </a:r>
            <a:r>
              <a:rPr lang="zh-CN" altLang="en-US" dirty="0"/>
              <a:t>程序直接映射为特定于体系结构的机器代码（</a:t>
            </a:r>
            <a:r>
              <a:rPr lang="en-US" altLang="zh-CN" dirty="0"/>
              <a:t>1 </a:t>
            </a:r>
            <a:r>
              <a:rPr lang="zh-CN" altLang="en-US" dirty="0"/>
              <a:t>和 </a:t>
            </a:r>
            <a:r>
              <a:rPr lang="en-US" altLang="zh-CN" dirty="0"/>
              <a:t>0 </a:t>
            </a:r>
            <a:r>
              <a:rPr lang="zh-CN" altLang="en-US" dirty="0"/>
              <a:t>的数值串）。</a:t>
            </a:r>
            <a:endParaRPr lang="en-US" altLang="zh-CN" dirty="0"/>
          </a:p>
          <a:p>
            <a:pPr lvl="1"/>
            <a:r>
              <a:rPr lang="en-US" altLang="zh-CN" dirty="0"/>
              <a:t>Java </a:t>
            </a:r>
            <a:r>
              <a:rPr lang="zh-CN" altLang="en-US" dirty="0"/>
              <a:t>转换为独立于体系结构的字节码，然后由即时 </a:t>
            </a:r>
            <a:r>
              <a:rPr lang="en-US" altLang="zh-CN" dirty="0"/>
              <a:t>(JIT) </a:t>
            </a:r>
            <a:r>
              <a:rPr lang="zh-CN" altLang="en-US" dirty="0"/>
              <a:t>编译器进行编译。</a:t>
            </a:r>
            <a:endParaRPr lang="en-US" altLang="zh-CN" dirty="0"/>
          </a:p>
          <a:p>
            <a:pPr lvl="1"/>
            <a:r>
              <a:rPr lang="en-US" altLang="zh-CN" dirty="0"/>
              <a:t>Python </a:t>
            </a:r>
            <a:r>
              <a:rPr lang="zh-CN" altLang="en-US" dirty="0"/>
              <a:t>在运行时而不是编译时转换为 </a:t>
            </a:r>
            <a:r>
              <a:rPr lang="en-US" altLang="zh-CN" dirty="0"/>
              <a:t>Python </a:t>
            </a:r>
            <a:r>
              <a:rPr lang="zh-CN" altLang="en-US" dirty="0"/>
              <a:t>字节码。</a:t>
            </a:r>
            <a:endParaRPr lang="en-US" altLang="zh-CN" dirty="0"/>
          </a:p>
          <a:p>
            <a:pPr lvl="2"/>
            <a:r>
              <a:rPr lang="zh-CN" altLang="en-US" dirty="0"/>
              <a:t>运行时编译与</a:t>
            </a:r>
            <a:r>
              <a:rPr lang="en-US" altLang="zh-CN" dirty="0"/>
              <a:t>JIT </a:t>
            </a:r>
            <a:r>
              <a:rPr lang="zh-CN" altLang="en-US" dirty="0"/>
              <a:t>编译的不同之处在于程序转换为低级汇编语言并最终转换为机器代码的时间。</a:t>
            </a:r>
            <a:endParaRPr lang="en-US" altLang="zh-CN" dirty="0"/>
          </a:p>
          <a:p>
            <a:r>
              <a:rPr lang="zh-CN" altLang="en-US" dirty="0"/>
              <a:t>对于 </a:t>
            </a:r>
            <a:r>
              <a:rPr lang="en-US" altLang="zh-CN" dirty="0"/>
              <a:t>C</a:t>
            </a:r>
            <a:r>
              <a:rPr lang="zh-CN" altLang="en-US" dirty="0"/>
              <a:t>，处理 </a:t>
            </a:r>
            <a:r>
              <a:rPr lang="en-US" altLang="zh-CN" dirty="0"/>
              <a:t>.c </a:t>
            </a:r>
            <a:r>
              <a:rPr lang="zh-CN" altLang="en-US" dirty="0"/>
              <a:t>文件通常分为 </a:t>
            </a:r>
            <a:r>
              <a:rPr lang="en-US" altLang="zh-CN" dirty="0"/>
              <a:t>3 </a:t>
            </a:r>
            <a:r>
              <a:rPr lang="zh-CN" altLang="en-US" dirty="0"/>
              <a:t>个部分</a:t>
            </a:r>
            <a:endParaRPr lang="en-US" altLang="zh-CN" dirty="0"/>
          </a:p>
          <a:p>
            <a:pPr lvl="1"/>
            <a:r>
              <a:rPr lang="en-US" altLang="zh-CN" dirty="0"/>
              <a:t>.c </a:t>
            </a:r>
            <a:r>
              <a:rPr lang="zh-CN" altLang="en-US" dirty="0"/>
              <a:t>文件被编译为 </a:t>
            </a:r>
            <a:r>
              <a:rPr lang="en-US" altLang="zh-CN" dirty="0"/>
              <a:t>.s </a:t>
            </a:r>
            <a:r>
              <a:rPr lang="zh-CN" altLang="en-US" dirty="0"/>
              <a:t>文件 ⇒ 由编译器编译</a:t>
            </a:r>
            <a:endParaRPr lang="en-US" altLang="zh-CN" dirty="0"/>
          </a:p>
          <a:p>
            <a:pPr lvl="1"/>
            <a:r>
              <a:rPr lang="en-US" altLang="zh-CN" dirty="0"/>
              <a:t>.s </a:t>
            </a:r>
            <a:r>
              <a:rPr lang="zh-CN" altLang="en-US" dirty="0"/>
              <a:t>文件被汇编为 </a:t>
            </a:r>
            <a:r>
              <a:rPr lang="en-US" altLang="zh-CN" dirty="0"/>
              <a:t>.o </a:t>
            </a:r>
            <a:r>
              <a:rPr lang="zh-CN" altLang="en-US" dirty="0"/>
              <a:t>文件 ⇒ 由汇编器汇编（此步骤一般是隐藏的，所以大多数时候我们直接将</a:t>
            </a:r>
            <a:r>
              <a:rPr lang="en-US" altLang="zh-CN" dirty="0"/>
              <a:t>.c</a:t>
            </a:r>
            <a:r>
              <a:rPr lang="zh-CN" altLang="en-US" dirty="0"/>
              <a:t>文件转换为</a:t>
            </a:r>
            <a:r>
              <a:rPr lang="en-US" altLang="zh-CN" dirty="0"/>
              <a:t>.o</a:t>
            </a:r>
            <a:r>
              <a:rPr lang="zh-CN" altLang="en-US" dirty="0"/>
              <a:t>文件）</a:t>
            </a:r>
            <a:endParaRPr lang="en-US" altLang="zh-CN" dirty="0"/>
          </a:p>
          <a:p>
            <a:pPr lvl="1"/>
            <a:r>
              <a:rPr lang="en-US" altLang="zh-CN" dirty="0"/>
              <a:t>.o</a:t>
            </a:r>
            <a:r>
              <a:rPr lang="zh-CN" altLang="en-US" dirty="0"/>
              <a:t>文件链接在一起创建可执行文件⇒由链接器链接</a:t>
            </a:r>
          </a:p>
        </p:txBody>
      </p:sp>
    </p:spTree>
    <p:extLst>
      <p:ext uri="{BB962C8B-B14F-4D97-AF65-F5344CB8AC3E}">
        <p14:creationId xmlns:p14="http://schemas.microsoft.com/office/powerpoint/2010/main" val="16372773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a:t>
            </a:r>
            <a:r>
              <a:rPr lang="zh-CN" altLang="en-US" b="1" dirty="0"/>
              <a:t>编译概述</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36</a:t>
            </a:fld>
            <a:endParaRPr lang="zh-CN" altLang="en-US"/>
          </a:p>
        </p:txBody>
      </p:sp>
      <p:pic>
        <p:nvPicPr>
          <p:cNvPr id="6" name="图片 5" descr="图示&#10;&#10;描述已自动生成">
            <a:extLst>
              <a:ext uri="{FF2B5EF4-FFF2-40B4-BE49-F238E27FC236}">
                <a16:creationId xmlns:a16="http://schemas.microsoft.com/office/drawing/2014/main" id="{7689C0DF-1743-ACBC-43A5-A7D00A76BE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3137" y="2203450"/>
            <a:ext cx="7705725" cy="4152900"/>
          </a:xfrm>
          <a:prstGeom prst="rect">
            <a:avLst/>
          </a:prstGeom>
        </p:spPr>
      </p:pic>
    </p:spTree>
    <p:extLst>
      <p:ext uri="{BB962C8B-B14F-4D97-AF65-F5344CB8AC3E}">
        <p14:creationId xmlns:p14="http://schemas.microsoft.com/office/powerpoint/2010/main" val="39722922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起点：</a:t>
            </a:r>
            <a:r>
              <a:rPr lang="en-US" altLang="zh-CN" b="1" dirty="0"/>
              <a:t>Hello World</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37</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Autofit/>
          </a:bodyPr>
          <a:lstStyle/>
          <a:p>
            <a:r>
              <a:rPr lang="en-US" altLang="zh-CN" sz="2400" dirty="0">
                <a:hlinkClick r:id="rId2"/>
              </a:rPr>
              <a:t>https://godbolt.org/z/4esj9rvar</a:t>
            </a:r>
            <a:endParaRPr lang="en-US" altLang="zh-CN" sz="2400" dirty="0"/>
          </a:p>
          <a:p>
            <a:r>
              <a:rPr lang="zh-CN" altLang="en-US" sz="2400" dirty="0"/>
              <a:t>程序的组成要件</a:t>
            </a:r>
            <a:endParaRPr lang="en-US" altLang="zh-CN" sz="2400" dirty="0"/>
          </a:p>
          <a:p>
            <a:pPr lvl="1"/>
            <a:r>
              <a:rPr lang="zh-CN" altLang="en-US" dirty="0"/>
              <a:t>预编译指令</a:t>
            </a:r>
            <a:endParaRPr lang="en-US" altLang="zh-CN" dirty="0"/>
          </a:p>
          <a:p>
            <a:pPr lvl="1"/>
            <a:r>
              <a:rPr lang="en-US" altLang="zh-CN" dirty="0"/>
              <a:t>main</a:t>
            </a:r>
            <a:r>
              <a:rPr lang="zh-CN" altLang="en-US" dirty="0"/>
              <a:t>函数</a:t>
            </a:r>
            <a:endParaRPr lang="en-US" altLang="zh-CN" dirty="0"/>
          </a:p>
          <a:p>
            <a:pPr lvl="1"/>
            <a:r>
              <a:rPr lang="zh-CN" altLang="en-US" dirty="0"/>
              <a:t>注释</a:t>
            </a:r>
            <a:endParaRPr lang="en-US" altLang="zh-CN" dirty="0"/>
          </a:p>
          <a:p>
            <a:pPr lvl="1"/>
            <a:r>
              <a:rPr lang="zh-CN" altLang="en-US" dirty="0"/>
              <a:t>限定符</a:t>
            </a:r>
            <a:endParaRPr lang="en-US" altLang="zh-CN" dirty="0"/>
          </a:p>
          <a:p>
            <a:pPr lvl="1"/>
            <a:r>
              <a:rPr lang="zh-CN" altLang="en-US" dirty="0"/>
              <a:t>花括号、函数体和块</a:t>
            </a:r>
            <a:endParaRPr lang="en-US" altLang="zh-CN" dirty="0"/>
          </a:p>
          <a:p>
            <a:pPr lvl="1"/>
            <a:r>
              <a:rPr lang="zh-CN" altLang="en-US" dirty="0"/>
              <a:t>声明</a:t>
            </a:r>
            <a:endParaRPr lang="en-US" altLang="zh-CN" dirty="0"/>
          </a:p>
          <a:p>
            <a:pPr lvl="1"/>
            <a:r>
              <a:rPr lang="zh-CN" altLang="en-US" dirty="0"/>
              <a:t>赋值</a:t>
            </a:r>
            <a:endParaRPr lang="en-US" altLang="zh-CN" dirty="0"/>
          </a:p>
          <a:p>
            <a:pPr lvl="1"/>
            <a:r>
              <a:rPr lang="zh-CN" altLang="en-US" dirty="0"/>
              <a:t>函数调用</a:t>
            </a:r>
            <a:endParaRPr lang="en-US" altLang="zh-CN" dirty="0"/>
          </a:p>
          <a:p>
            <a:pPr lvl="1"/>
            <a:r>
              <a:rPr lang="en-US" altLang="zh-CN" dirty="0"/>
              <a:t>return</a:t>
            </a:r>
            <a:r>
              <a:rPr lang="zh-CN" altLang="en-US" dirty="0"/>
              <a:t>语句</a:t>
            </a:r>
            <a:r>
              <a:rPr lang="en-US" altLang="zh-CN" dirty="0"/>
              <a:t>——</a:t>
            </a:r>
            <a:r>
              <a:rPr lang="zh-CN" altLang="en-US" dirty="0"/>
              <a:t>返回值</a:t>
            </a:r>
            <a:endParaRPr lang="en-US" altLang="zh-CN" dirty="0"/>
          </a:p>
        </p:txBody>
      </p:sp>
    </p:spTree>
    <p:extLst>
      <p:ext uri="{BB962C8B-B14F-4D97-AF65-F5344CB8AC3E}">
        <p14:creationId xmlns:p14="http://schemas.microsoft.com/office/powerpoint/2010/main" val="12528045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Pre-Processor</a:t>
            </a:r>
            <a:r>
              <a:rPr lang="zh-CN" altLang="en-US" b="1" dirty="0"/>
              <a:t>（</a:t>
            </a:r>
            <a:r>
              <a:rPr lang="en-US" altLang="zh-CN" b="1" dirty="0"/>
              <a:t>CPP</a:t>
            </a:r>
            <a:r>
              <a:rPr lang="zh-CN" altLang="en-US" b="1" dirty="0"/>
              <a:t>）</a:t>
            </a:r>
            <a:r>
              <a:rPr lang="en-US" altLang="zh-CN" b="1" dirty="0"/>
              <a:t>——C </a:t>
            </a:r>
            <a:r>
              <a:rPr lang="zh-CN" altLang="en-US" b="1" dirty="0"/>
              <a:t>预处理器</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38</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a:t>C </a:t>
            </a:r>
            <a:r>
              <a:rPr lang="zh-CN" altLang="en-US" dirty="0"/>
              <a:t>源文件在编译器看到代码之前首先经过预处理器 </a:t>
            </a:r>
            <a:r>
              <a:rPr lang="en-US" altLang="zh-CN" dirty="0"/>
              <a:t>CPP</a:t>
            </a:r>
          </a:p>
          <a:p>
            <a:r>
              <a:rPr lang="en-US" altLang="zh-CN" dirty="0"/>
              <a:t>CPP </a:t>
            </a:r>
            <a:r>
              <a:rPr lang="zh-CN" altLang="en-US" dirty="0"/>
              <a:t>用单个空格替换注释</a:t>
            </a:r>
            <a:endParaRPr lang="en-US" altLang="zh-CN" dirty="0"/>
          </a:p>
          <a:p>
            <a:r>
              <a:rPr lang="en-US" altLang="zh-CN" dirty="0"/>
              <a:t>CPP </a:t>
            </a:r>
            <a:r>
              <a:rPr lang="zh-CN" altLang="en-US" dirty="0"/>
              <a:t>命令以“</a:t>
            </a:r>
            <a:r>
              <a:rPr lang="en-US" altLang="zh-CN" dirty="0"/>
              <a:t>#”</a:t>
            </a:r>
            <a:r>
              <a:rPr lang="zh-CN" altLang="en-US" dirty="0"/>
              <a:t>开头</a:t>
            </a:r>
            <a:endParaRPr lang="en-US" altLang="zh-CN" dirty="0"/>
          </a:p>
          <a:p>
            <a:pPr lvl="1"/>
            <a:r>
              <a:rPr lang="en-US" altLang="zh-CN" dirty="0"/>
              <a:t>#include "</a:t>
            </a:r>
            <a:r>
              <a:rPr lang="en-US" altLang="zh-CN" dirty="0" err="1"/>
              <a:t>file.h</a:t>
            </a:r>
            <a:r>
              <a:rPr lang="en-US" altLang="zh-CN" dirty="0"/>
              <a:t>" /* </a:t>
            </a:r>
            <a:r>
              <a:rPr lang="zh-CN" altLang="en-US" dirty="0"/>
              <a:t>将 </a:t>
            </a:r>
            <a:r>
              <a:rPr lang="en-US" altLang="zh-CN" dirty="0" err="1"/>
              <a:t>file.h</a:t>
            </a:r>
            <a:r>
              <a:rPr lang="en-US" altLang="zh-CN" dirty="0"/>
              <a:t> </a:t>
            </a:r>
            <a:r>
              <a:rPr lang="zh-CN" altLang="en-US" dirty="0"/>
              <a:t>插入到文件 *</a:t>
            </a:r>
            <a:r>
              <a:rPr lang="en-US" altLang="zh-CN" dirty="0"/>
              <a:t>/</a:t>
            </a:r>
          </a:p>
          <a:p>
            <a:pPr lvl="1"/>
            <a:r>
              <a:rPr lang="en-US" altLang="zh-CN" dirty="0"/>
              <a:t>#include &lt;</a:t>
            </a:r>
            <a:r>
              <a:rPr lang="en-US" altLang="zh-CN" dirty="0" err="1"/>
              <a:t>stdio.h</a:t>
            </a:r>
            <a:r>
              <a:rPr lang="en-US" altLang="zh-CN" dirty="0"/>
              <a:t>&gt; /* </a:t>
            </a:r>
            <a:r>
              <a:rPr lang="zh-CN" altLang="en-US" dirty="0"/>
              <a:t>在标准位置查找文件，但没有实际区别 *</a:t>
            </a:r>
            <a:r>
              <a:rPr lang="en-US" altLang="zh-CN" dirty="0"/>
              <a:t>/</a:t>
            </a:r>
          </a:p>
          <a:p>
            <a:pPr lvl="1"/>
            <a:r>
              <a:rPr lang="en-US" altLang="zh-CN" dirty="0"/>
              <a:t>#define PI (3.14159) /* </a:t>
            </a:r>
            <a:r>
              <a:rPr lang="zh-CN" altLang="en-US" dirty="0"/>
              <a:t>定义常量 *</a:t>
            </a:r>
            <a:r>
              <a:rPr lang="en-US" altLang="zh-CN" dirty="0"/>
              <a:t>/</a:t>
            </a:r>
          </a:p>
          <a:p>
            <a:pPr lvl="1"/>
            <a:r>
              <a:rPr lang="en-US" altLang="zh-CN" dirty="0"/>
              <a:t>#if/#endif /* </a:t>
            </a:r>
            <a:r>
              <a:rPr lang="zh-CN" altLang="en-US" dirty="0"/>
              <a:t>有条件地包含文本 *</a:t>
            </a:r>
            <a:r>
              <a:rPr lang="en-US" altLang="zh-CN" dirty="0"/>
              <a:t>/</a:t>
            </a:r>
          </a:p>
          <a:p>
            <a:r>
              <a:rPr lang="zh-CN" altLang="en-US" dirty="0"/>
              <a:t>使用 </a:t>
            </a:r>
            <a:r>
              <a:rPr lang="en-US" altLang="zh-CN" dirty="0" err="1"/>
              <a:t>gcc</a:t>
            </a:r>
            <a:r>
              <a:rPr lang="en-US" altLang="zh-CN" dirty="0"/>
              <a:t> </a:t>
            </a:r>
            <a:r>
              <a:rPr lang="zh-CN" altLang="en-US" dirty="0"/>
              <a:t>的 </a:t>
            </a:r>
            <a:r>
              <a:rPr lang="en-US" altLang="zh-CN" dirty="0"/>
              <a:t>–save-temps </a:t>
            </a:r>
            <a:r>
              <a:rPr lang="zh-CN" altLang="en-US" dirty="0"/>
              <a:t>选项查看预处理结果</a:t>
            </a:r>
            <a:endParaRPr lang="en-US" altLang="zh-CN" dirty="0"/>
          </a:p>
          <a:p>
            <a:pPr lvl="1"/>
            <a:r>
              <a:rPr lang="zh-CN" altLang="en-US" dirty="0"/>
              <a:t>完整文档位于：</a:t>
            </a:r>
            <a:r>
              <a:rPr lang="en-US" altLang="zh-CN" dirty="0"/>
              <a:t>http:// /gcc.gnu.org/</a:t>
            </a:r>
            <a:r>
              <a:rPr lang="en-US" altLang="zh-CN" dirty="0" err="1"/>
              <a:t>onlinedocs</a:t>
            </a:r>
            <a:r>
              <a:rPr lang="en-US" altLang="zh-CN" dirty="0"/>
              <a:t>/</a:t>
            </a:r>
            <a:r>
              <a:rPr lang="en-US" altLang="zh-CN" dirty="0" err="1"/>
              <a:t>cpp</a:t>
            </a:r>
            <a:r>
              <a:rPr lang="en-US" altLang="zh-CN" dirty="0"/>
              <a:t>/</a:t>
            </a:r>
          </a:p>
          <a:p>
            <a:pPr lvl="2"/>
            <a:endParaRPr lang="zh-CN" altLang="en-US" dirty="0"/>
          </a:p>
        </p:txBody>
      </p:sp>
    </p:spTree>
    <p:extLst>
      <p:ext uri="{BB962C8B-B14F-4D97-AF65-F5344CB8AC3E}">
        <p14:creationId xmlns:p14="http://schemas.microsoft.com/office/powerpoint/2010/main" val="36858484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标准库</a:t>
            </a:r>
            <a:r>
              <a:rPr lang="en-US" altLang="zh-CN" b="1" dirty="0"/>
              <a:t>——</a:t>
            </a:r>
            <a:r>
              <a:rPr lang="zh-CN" altLang="en-US" b="1" dirty="0"/>
              <a:t>官方</a:t>
            </a:r>
            <a:r>
              <a:rPr lang="en-US" altLang="zh-CN" b="1" dirty="0"/>
              <a:t>DLC</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39</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1825625"/>
            <a:ext cx="6011008" cy="4351338"/>
          </a:xfrm>
        </p:spPr>
        <p:txBody>
          <a:bodyPr/>
          <a:lstStyle/>
          <a:p>
            <a:r>
              <a:rPr lang="zh-CN" altLang="en-US" sz="2000" dirty="0"/>
              <a:t>标准库（</a:t>
            </a:r>
            <a:r>
              <a:rPr lang="en-US" altLang="zh-CN" sz="2000" dirty="0"/>
              <a:t>Standard Library</a:t>
            </a:r>
            <a:r>
              <a:rPr lang="zh-CN" altLang="en-US" sz="2000" dirty="0"/>
              <a:t>）是一组在编程语言中提供常用功能和工具的软件库。在</a:t>
            </a:r>
            <a:r>
              <a:rPr lang="en-US" altLang="zh-CN" sz="2000" dirty="0"/>
              <a:t>C</a:t>
            </a:r>
            <a:r>
              <a:rPr lang="zh-CN" altLang="en-US" sz="2000" dirty="0"/>
              <a:t>语言中，标准库是由</a:t>
            </a:r>
            <a:r>
              <a:rPr lang="en-US" altLang="zh-CN" sz="2000" dirty="0"/>
              <a:t>C</a:t>
            </a:r>
            <a:r>
              <a:rPr lang="zh-CN" altLang="en-US" sz="2000" dirty="0"/>
              <a:t>标准委员会定义的，它包含了一系列的头文件和函数，提供了许多常见的操作和功能，如输入输出、字符串处理、内存管理、数学运算等。</a:t>
            </a:r>
            <a:endParaRPr lang="en-US" altLang="zh-CN" sz="2000" dirty="0"/>
          </a:p>
          <a:p>
            <a:r>
              <a:rPr lang="zh-CN" altLang="en-US" sz="2000" dirty="0"/>
              <a:t>官方</a:t>
            </a:r>
            <a:r>
              <a:rPr lang="en-US" altLang="zh-CN" sz="2000" dirty="0"/>
              <a:t>DLC</a:t>
            </a:r>
            <a:endParaRPr lang="zh-CN" altLang="en-US" sz="2000" dirty="0"/>
          </a:p>
        </p:txBody>
      </p:sp>
      <p:pic>
        <p:nvPicPr>
          <p:cNvPr id="6" name="图片 5" descr="图形用户界面, 文本, 应用程序&#10;&#10;描述已自动生成">
            <a:extLst>
              <a:ext uri="{FF2B5EF4-FFF2-40B4-BE49-F238E27FC236}">
                <a16:creationId xmlns:a16="http://schemas.microsoft.com/office/drawing/2014/main" id="{0206F363-6DC7-56D9-0E3C-59215A8A0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1523" y="3383726"/>
            <a:ext cx="4577685" cy="3174149"/>
          </a:xfrm>
          <a:prstGeom prst="rect">
            <a:avLst/>
          </a:prstGeom>
        </p:spPr>
      </p:pic>
      <p:pic>
        <p:nvPicPr>
          <p:cNvPr id="8" name="图片 7" descr="表格&#10;&#10;描述已自动生成">
            <a:extLst>
              <a:ext uri="{FF2B5EF4-FFF2-40B4-BE49-F238E27FC236}">
                <a16:creationId xmlns:a16="http://schemas.microsoft.com/office/drawing/2014/main" id="{0ADC708C-C464-0751-2333-16A1B8067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059" y="1825626"/>
            <a:ext cx="3677538" cy="4732250"/>
          </a:xfrm>
          <a:prstGeom prst="rect">
            <a:avLst/>
          </a:prstGeom>
        </p:spPr>
      </p:pic>
    </p:spTree>
    <p:extLst>
      <p:ext uri="{BB962C8B-B14F-4D97-AF65-F5344CB8AC3E}">
        <p14:creationId xmlns:p14="http://schemas.microsoft.com/office/powerpoint/2010/main" val="3439840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提问也有教程？</a:t>
            </a:r>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pPr marL="0" indent="0">
              <a:buNone/>
            </a:pPr>
            <a:endParaRPr lang="en-US" altLang="zh-CN" dirty="0"/>
          </a:p>
          <a:p>
            <a:r>
              <a:rPr lang="en-US" altLang="zh-CN" sz="2000" dirty="0"/>
              <a:t>[Stop-Ask-Questions-The-Stupid-Ways]</a:t>
            </a:r>
            <a:r>
              <a:rPr lang="en-US" altLang="zh-CN" sz="2000" dirty="0">
                <a:hlinkClick r:id="rId2"/>
              </a:rPr>
              <a:t> </a:t>
            </a:r>
            <a:r>
              <a:rPr lang="en-US" altLang="zh-CN" sz="2000" dirty="0"/>
              <a:t>Stop-Ask-Questions-The-Stupid-Ways/README.md at master · </a:t>
            </a:r>
            <a:r>
              <a:rPr lang="en-US" altLang="zh-CN" sz="2000" dirty="0" err="1"/>
              <a:t>tangx</a:t>
            </a:r>
            <a:r>
              <a:rPr lang="en-US" altLang="zh-CN" sz="2000" dirty="0"/>
              <a:t>/Stop-Ask-Questions-The-Stupid-Ways (github.com)</a:t>
            </a:r>
          </a:p>
          <a:p>
            <a:endParaRPr lang="en-US" altLang="zh-CN" sz="2000" dirty="0"/>
          </a:p>
          <a:p>
            <a:endParaRPr lang="en-US" altLang="zh-CN" sz="2000" dirty="0"/>
          </a:p>
          <a:p>
            <a:r>
              <a:rPr lang="en-US" altLang="zh-CN" sz="2000" dirty="0"/>
              <a:t>[How To Ask Questions The Smart Way]</a:t>
            </a:r>
            <a:r>
              <a:rPr lang="en-US" altLang="zh-CN" sz="2000" dirty="0">
                <a:hlinkClick r:id="rId3"/>
              </a:rPr>
              <a:t> </a:t>
            </a:r>
            <a:r>
              <a:rPr lang="en-US" altLang="zh-CN" sz="2000" dirty="0"/>
              <a:t>How-To-Ask-Questions-The-Smart-Way/README-zh_CN.md at main · </a:t>
            </a:r>
            <a:r>
              <a:rPr lang="en-US" altLang="zh-CN" sz="2000" dirty="0" err="1"/>
              <a:t>ryanhanwu</a:t>
            </a:r>
            <a:r>
              <a:rPr lang="en-US" altLang="zh-CN" sz="2000" dirty="0"/>
              <a:t>/How-To-Ask-Questions-The-Smart-Way (github.com)</a:t>
            </a:r>
          </a:p>
          <a:p>
            <a:endParaRPr lang="en-US" altLang="zh-CN" sz="2000" dirty="0"/>
          </a:p>
          <a:p>
            <a:endParaRPr lang="en-US" altLang="zh-CN" sz="2000" dirty="0"/>
          </a:p>
          <a:p>
            <a:r>
              <a:rPr lang="en-US" altLang="zh-CN" sz="2000" dirty="0"/>
              <a:t>[</a:t>
            </a:r>
            <a:r>
              <a:rPr lang="zh-CN" altLang="en-US" sz="2000" dirty="0"/>
              <a:t>可供参考的提问模板</a:t>
            </a:r>
            <a:r>
              <a:rPr lang="en-US" altLang="zh-CN" sz="2000" dirty="0"/>
              <a:t>] https://ysyx.oscc.cc/docs/2205/misc/ask.html</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a:t>
            </a:fld>
            <a:endParaRPr lang="zh-CN" altLang="en-US"/>
          </a:p>
        </p:txBody>
      </p:sp>
    </p:spTree>
    <p:extLst>
      <p:ext uri="{BB962C8B-B14F-4D97-AF65-F5344CB8AC3E}">
        <p14:creationId xmlns:p14="http://schemas.microsoft.com/office/powerpoint/2010/main" val="40121538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第三方库</a:t>
            </a:r>
            <a:r>
              <a:rPr lang="en-US" altLang="zh-CN" b="1" dirty="0"/>
              <a:t>——</a:t>
            </a:r>
            <a:r>
              <a:rPr lang="zh-CN" altLang="en-US" b="1" dirty="0"/>
              <a:t>社区模组</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40</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1825625"/>
            <a:ext cx="6151685" cy="4351338"/>
          </a:xfrm>
        </p:spPr>
        <p:txBody>
          <a:bodyPr/>
          <a:lstStyle/>
          <a:p>
            <a:r>
              <a:rPr lang="zh-CN" altLang="en-US" dirty="0"/>
              <a:t>第三方库（</a:t>
            </a:r>
            <a:r>
              <a:rPr lang="en-US" altLang="zh-CN" dirty="0"/>
              <a:t>Third-party library</a:t>
            </a:r>
            <a:r>
              <a:rPr lang="zh-CN" altLang="en-US" dirty="0"/>
              <a:t>）是由独立的开发者或组织创建和维护的软件库，它们不是编程语言的标准库的一部分。第三方库通常提供了额外的功能和工具，以扩展编程语言的能力，使开发者能够更快速、更方便地开发应用程序。</a:t>
            </a:r>
            <a:endParaRPr lang="en-US" altLang="zh-CN" dirty="0"/>
          </a:p>
          <a:p>
            <a:endParaRPr lang="en-US" altLang="zh-CN" dirty="0"/>
          </a:p>
          <a:p>
            <a:r>
              <a:rPr lang="zh-CN" altLang="en-US" dirty="0"/>
              <a:t>社区模组</a:t>
            </a:r>
          </a:p>
        </p:txBody>
      </p:sp>
      <p:pic>
        <p:nvPicPr>
          <p:cNvPr id="6" name="图片 5" descr="图形用户界面, 网站&#10;&#10;描述已自动生成">
            <a:extLst>
              <a:ext uri="{FF2B5EF4-FFF2-40B4-BE49-F238E27FC236}">
                <a16:creationId xmlns:a16="http://schemas.microsoft.com/office/drawing/2014/main" id="{FF2D1D15-E239-BEBD-B3DC-74E334654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9504" y="1825625"/>
            <a:ext cx="4739949" cy="4413738"/>
          </a:xfrm>
          <a:prstGeom prst="rect">
            <a:avLst/>
          </a:prstGeom>
        </p:spPr>
      </p:pic>
    </p:spTree>
    <p:extLst>
      <p:ext uri="{BB962C8B-B14F-4D97-AF65-F5344CB8AC3E}">
        <p14:creationId xmlns:p14="http://schemas.microsoft.com/office/powerpoint/2010/main" val="40727764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主函数：</a:t>
            </a:r>
            <a:r>
              <a:rPr lang="en-US" altLang="zh-CN" b="1" dirty="0"/>
              <a:t>main</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41</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简单的</a:t>
            </a:r>
            <a:r>
              <a:rPr lang="en-US" altLang="zh-CN" dirty="0"/>
              <a:t>main</a:t>
            </a:r>
            <a:r>
              <a:rPr lang="zh-CN" altLang="en-US" dirty="0"/>
              <a:t>函数形式：</a:t>
            </a:r>
            <a:endParaRPr lang="en-US" altLang="zh-CN" dirty="0"/>
          </a:p>
          <a:p>
            <a:pPr lvl="1"/>
            <a:r>
              <a:rPr lang="en-US" altLang="zh-CN" dirty="0"/>
              <a:t>int main(void)</a:t>
            </a:r>
          </a:p>
          <a:p>
            <a:r>
              <a:rPr lang="zh-CN" altLang="en-US" dirty="0"/>
              <a:t>要让 </a:t>
            </a:r>
            <a:r>
              <a:rPr lang="en-US" altLang="zh-CN" dirty="0"/>
              <a:t>main </a:t>
            </a:r>
            <a:r>
              <a:rPr lang="zh-CN" altLang="en-US" dirty="0"/>
              <a:t>函数接受参数，请使用以下语句：</a:t>
            </a:r>
            <a:endParaRPr lang="en-US" altLang="zh-CN" dirty="0"/>
          </a:p>
          <a:p>
            <a:pPr lvl="1"/>
            <a:r>
              <a:rPr lang="en-US" altLang="zh-CN" dirty="0"/>
              <a:t>int main (int </a:t>
            </a:r>
            <a:r>
              <a:rPr lang="en-US" altLang="zh-CN" dirty="0" err="1"/>
              <a:t>argc</a:t>
            </a:r>
            <a:r>
              <a:rPr lang="en-US" altLang="zh-CN" dirty="0"/>
              <a:t>, char *</a:t>
            </a:r>
            <a:r>
              <a:rPr lang="en-US" altLang="zh-CN" dirty="0" err="1"/>
              <a:t>argv</a:t>
            </a:r>
            <a:r>
              <a:rPr lang="en-US" altLang="zh-CN" dirty="0"/>
              <a:t>[])</a:t>
            </a:r>
          </a:p>
          <a:p>
            <a:r>
              <a:rPr lang="zh-CN" altLang="en-US" dirty="0"/>
              <a:t>这是什么意思？</a:t>
            </a:r>
            <a:endParaRPr lang="en-US" altLang="zh-CN" dirty="0"/>
          </a:p>
          <a:p>
            <a:pPr lvl="1"/>
            <a:r>
              <a:rPr lang="en-US" altLang="zh-CN" dirty="0" err="1"/>
              <a:t>argc</a:t>
            </a:r>
            <a:r>
              <a:rPr lang="en-US" altLang="zh-CN" dirty="0"/>
              <a:t> </a:t>
            </a:r>
            <a:r>
              <a:rPr lang="zh-CN" altLang="en-US" dirty="0"/>
              <a:t>将包含命令行上的字符串数量（可执行文件计为 </a:t>
            </a:r>
            <a:r>
              <a:rPr lang="en-US" altLang="zh-CN" dirty="0"/>
              <a:t>1</a:t>
            </a:r>
            <a:r>
              <a:rPr lang="zh-CN" altLang="en-US" dirty="0"/>
              <a:t>，每个参数加 </a:t>
            </a:r>
            <a:r>
              <a:rPr lang="en-US" altLang="zh-CN" dirty="0"/>
              <a:t>1</a:t>
            </a:r>
            <a:r>
              <a:rPr lang="zh-CN" altLang="en-US" dirty="0"/>
              <a:t>）。 这里 </a:t>
            </a:r>
            <a:r>
              <a:rPr lang="en-US" altLang="zh-CN" dirty="0" err="1"/>
              <a:t>argc</a:t>
            </a:r>
            <a:r>
              <a:rPr lang="en-US" altLang="zh-CN" dirty="0"/>
              <a:t> </a:t>
            </a:r>
            <a:r>
              <a:rPr lang="zh-CN" altLang="en-US" dirty="0"/>
              <a:t>是 </a:t>
            </a:r>
            <a:r>
              <a:rPr lang="en-US" altLang="zh-CN" dirty="0"/>
              <a:t>2</a:t>
            </a:r>
          </a:p>
          <a:p>
            <a:pPr lvl="2"/>
            <a:r>
              <a:rPr lang="en-US" altLang="zh-CN" dirty="0"/>
              <a:t>$ touch a.txt</a:t>
            </a:r>
          </a:p>
          <a:p>
            <a:pPr lvl="1"/>
            <a:r>
              <a:rPr lang="en-US" altLang="zh-CN" dirty="0" err="1"/>
              <a:t>argv</a:t>
            </a:r>
            <a:r>
              <a:rPr lang="en-US" altLang="zh-CN" dirty="0"/>
              <a:t> </a:t>
            </a:r>
            <a:r>
              <a:rPr lang="zh-CN" altLang="en-US" dirty="0"/>
              <a:t>是一个指向数组的指针，该数组包含字符串形式的参数。</a:t>
            </a:r>
          </a:p>
        </p:txBody>
      </p:sp>
    </p:spTree>
    <p:extLst>
      <p:ext uri="{BB962C8B-B14F-4D97-AF65-F5344CB8AC3E}">
        <p14:creationId xmlns:p14="http://schemas.microsoft.com/office/powerpoint/2010/main" val="2657759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a:t>
            </a:r>
            <a:r>
              <a:rPr lang="zh-CN" altLang="en-US" b="1" dirty="0"/>
              <a:t>基本变量类型</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42</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1" y="1825625"/>
            <a:ext cx="10993314" cy="1163757"/>
          </a:xfrm>
        </p:spPr>
        <p:txBody>
          <a:bodyPr/>
          <a:lstStyle/>
          <a:p>
            <a:r>
              <a:rPr lang="zh-CN" altLang="en-US" dirty="0"/>
              <a:t>必须声明变量的类型</a:t>
            </a:r>
            <a:endParaRPr lang="en-US" altLang="zh-CN" dirty="0"/>
          </a:p>
          <a:p>
            <a:pPr lvl="1"/>
            <a:r>
              <a:rPr lang="zh-CN" altLang="en-US" dirty="0"/>
              <a:t>强变量类型</a:t>
            </a:r>
            <a:r>
              <a:rPr lang="en-US" altLang="zh-CN" dirty="0"/>
              <a:t>——</a:t>
            </a:r>
            <a:r>
              <a:rPr lang="zh-CN" altLang="en-US" dirty="0"/>
              <a:t>类型不能更改。 例如</a:t>
            </a:r>
            <a:r>
              <a:rPr lang="en-US" altLang="zh-CN" dirty="0"/>
              <a:t>. int var = 2;</a:t>
            </a:r>
            <a:endParaRPr lang="zh-CN" altLang="en-US" dirty="0"/>
          </a:p>
        </p:txBody>
      </p:sp>
      <p:sp>
        <p:nvSpPr>
          <p:cNvPr id="3" name="内容占位符 4">
            <a:extLst>
              <a:ext uri="{FF2B5EF4-FFF2-40B4-BE49-F238E27FC236}">
                <a16:creationId xmlns:a16="http://schemas.microsoft.com/office/drawing/2014/main" id="{1A42DEC4-2BEC-EB31-C13F-F0EF0D2B5B87}"/>
              </a:ext>
            </a:extLst>
          </p:cNvPr>
          <p:cNvSpPr txBox="1">
            <a:spLocks/>
          </p:cNvSpPr>
          <p:nvPr/>
        </p:nvSpPr>
        <p:spPr>
          <a:xfrm>
            <a:off x="2620110" y="2989385"/>
            <a:ext cx="5564064" cy="3187578"/>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zh-CN" altLang="en-US" dirty="0"/>
              <a:t>描述</a:t>
            </a:r>
            <a:endParaRPr lang="en-US" altLang="zh-CN" dirty="0"/>
          </a:p>
          <a:p>
            <a:r>
              <a:rPr lang="en-US" altLang="zh-CN" dirty="0"/>
              <a:t>8</a:t>
            </a:r>
            <a:r>
              <a:rPr lang="zh-CN" altLang="en-US" dirty="0"/>
              <a:t>位，</a:t>
            </a:r>
            <a:r>
              <a:rPr lang="en-US" altLang="zh-CN" dirty="0"/>
              <a:t>ASCII</a:t>
            </a:r>
          </a:p>
          <a:p>
            <a:r>
              <a:rPr lang="zh-CN" altLang="en-US" dirty="0"/>
              <a:t>整数值（正、负、</a:t>
            </a:r>
            <a:r>
              <a:rPr lang="en-US" altLang="zh-CN" dirty="0"/>
              <a:t>0</a:t>
            </a:r>
            <a:r>
              <a:rPr lang="zh-CN" altLang="en-US" dirty="0"/>
              <a:t>），</a:t>
            </a:r>
            <a:r>
              <a:rPr lang="en-US" altLang="zh-CN" dirty="0"/>
              <a:t>&gt;= 16 </a:t>
            </a:r>
            <a:r>
              <a:rPr lang="zh-CN" altLang="en-US" dirty="0"/>
              <a:t>位，一般为</a:t>
            </a:r>
            <a:r>
              <a:rPr lang="en-US" altLang="zh-CN" dirty="0"/>
              <a:t>32</a:t>
            </a:r>
            <a:r>
              <a:rPr lang="zh-CN" altLang="en-US" dirty="0"/>
              <a:t>位</a:t>
            </a:r>
            <a:endParaRPr lang="en-US" altLang="zh-CN" dirty="0"/>
          </a:p>
          <a:p>
            <a:r>
              <a:rPr lang="zh-CN" altLang="en-US" dirty="0"/>
              <a:t>整数值（正、</a:t>
            </a:r>
            <a:r>
              <a:rPr lang="en-US" altLang="zh-CN" dirty="0"/>
              <a:t>0</a:t>
            </a:r>
            <a:r>
              <a:rPr lang="zh-CN" altLang="en-US" dirty="0"/>
              <a:t>）</a:t>
            </a:r>
            <a:endParaRPr lang="en-US" altLang="zh-CN" dirty="0"/>
          </a:p>
          <a:p>
            <a:r>
              <a:rPr lang="zh-CN" altLang="en-US" dirty="0"/>
              <a:t>整数值（正、负、</a:t>
            </a:r>
            <a:r>
              <a:rPr lang="en-US" altLang="zh-CN" dirty="0"/>
              <a:t>0</a:t>
            </a:r>
            <a:r>
              <a:rPr lang="zh-CN" altLang="en-US" dirty="0"/>
              <a:t>），</a:t>
            </a:r>
            <a:r>
              <a:rPr lang="en-US" altLang="zh-CN" dirty="0"/>
              <a:t>&gt;= 16 </a:t>
            </a:r>
            <a:r>
              <a:rPr lang="zh-CN" altLang="en-US" dirty="0"/>
              <a:t>位，一般为</a:t>
            </a:r>
            <a:r>
              <a:rPr lang="en-US" altLang="zh-CN" dirty="0"/>
              <a:t>16</a:t>
            </a:r>
            <a:r>
              <a:rPr lang="zh-CN" altLang="en-US" dirty="0"/>
              <a:t>位</a:t>
            </a:r>
            <a:endParaRPr lang="en-US" altLang="zh-CN" dirty="0"/>
          </a:p>
          <a:p>
            <a:r>
              <a:rPr lang="zh-CN" altLang="en-US" dirty="0"/>
              <a:t>整数值（正、负、</a:t>
            </a:r>
            <a:r>
              <a:rPr lang="en-US" altLang="zh-CN" dirty="0"/>
              <a:t>0</a:t>
            </a:r>
            <a:r>
              <a:rPr lang="zh-CN" altLang="en-US" dirty="0"/>
              <a:t>），</a:t>
            </a:r>
            <a:r>
              <a:rPr lang="en-US" altLang="zh-CN" dirty="0"/>
              <a:t>&gt;= 32 </a:t>
            </a:r>
            <a:r>
              <a:rPr lang="zh-CN" altLang="en-US" dirty="0"/>
              <a:t>位，一般为</a:t>
            </a:r>
            <a:r>
              <a:rPr lang="en-US" altLang="zh-CN" dirty="0"/>
              <a:t>32</a:t>
            </a:r>
            <a:r>
              <a:rPr lang="zh-CN" altLang="en-US" dirty="0"/>
              <a:t>位</a:t>
            </a:r>
            <a:endParaRPr lang="en-US" altLang="zh-CN" dirty="0"/>
          </a:p>
          <a:p>
            <a:r>
              <a:rPr lang="zh-CN" altLang="en-US" dirty="0"/>
              <a:t>整数值（正、负、</a:t>
            </a:r>
            <a:r>
              <a:rPr lang="en-US" altLang="zh-CN" dirty="0"/>
              <a:t>0</a:t>
            </a:r>
            <a:r>
              <a:rPr lang="zh-CN" altLang="en-US" dirty="0"/>
              <a:t>），</a:t>
            </a:r>
            <a:r>
              <a:rPr lang="en-US" altLang="zh-CN" dirty="0"/>
              <a:t>&gt;= 32 </a:t>
            </a:r>
            <a:r>
              <a:rPr lang="zh-CN" altLang="en-US" dirty="0"/>
              <a:t>位，一般为</a:t>
            </a:r>
            <a:r>
              <a:rPr lang="en-US" altLang="zh-CN" dirty="0"/>
              <a:t>64</a:t>
            </a:r>
            <a:r>
              <a:rPr lang="zh-CN" altLang="en-US" dirty="0"/>
              <a:t>位</a:t>
            </a:r>
            <a:endParaRPr lang="en-US" altLang="zh-CN" dirty="0"/>
          </a:p>
          <a:p>
            <a:r>
              <a:rPr lang="zh-CN" altLang="en-US" dirty="0"/>
              <a:t>单精度浮点数，</a:t>
            </a:r>
            <a:r>
              <a:rPr lang="en-US" altLang="zh-CN" dirty="0"/>
              <a:t>32</a:t>
            </a:r>
            <a:r>
              <a:rPr lang="zh-CN" altLang="en-US" dirty="0"/>
              <a:t>位，</a:t>
            </a:r>
            <a:r>
              <a:rPr lang="en-US" altLang="zh-CN" dirty="0"/>
              <a:t>IEEE 754</a:t>
            </a:r>
          </a:p>
          <a:p>
            <a:r>
              <a:rPr lang="zh-CN" altLang="en-US" dirty="0"/>
              <a:t>双精度浮点数，</a:t>
            </a:r>
            <a:r>
              <a:rPr lang="en-US" altLang="zh-CN" dirty="0"/>
              <a:t>64</a:t>
            </a:r>
            <a:r>
              <a:rPr lang="zh-CN" altLang="en-US" dirty="0"/>
              <a:t>位，</a:t>
            </a:r>
            <a:r>
              <a:rPr lang="en-US" altLang="zh-CN" dirty="0"/>
              <a:t>IEEE 754</a:t>
            </a:r>
            <a:endParaRPr lang="zh-CN" altLang="en-US" dirty="0"/>
          </a:p>
        </p:txBody>
      </p:sp>
      <p:sp>
        <p:nvSpPr>
          <p:cNvPr id="6" name="内容占位符 4">
            <a:extLst>
              <a:ext uri="{FF2B5EF4-FFF2-40B4-BE49-F238E27FC236}">
                <a16:creationId xmlns:a16="http://schemas.microsoft.com/office/drawing/2014/main" id="{812AE397-903F-79AA-8A2E-875DF93237CB}"/>
              </a:ext>
            </a:extLst>
          </p:cNvPr>
          <p:cNvSpPr txBox="1">
            <a:spLocks/>
          </p:cNvSpPr>
          <p:nvPr/>
        </p:nvSpPr>
        <p:spPr>
          <a:xfrm>
            <a:off x="8475785" y="2989383"/>
            <a:ext cx="3355730" cy="3187579"/>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zh-CN" altLang="en-US" dirty="0"/>
              <a:t>例子</a:t>
            </a:r>
            <a:endParaRPr lang="en-US" altLang="zh-CN" dirty="0"/>
          </a:p>
          <a:p>
            <a:r>
              <a:rPr lang="en-US" altLang="zh-CN" dirty="0"/>
              <a:t>‘a’, ‘A’, ‘\n’, 12</a:t>
            </a:r>
          </a:p>
          <a:p>
            <a:r>
              <a:rPr lang="en-US" altLang="zh-CN" dirty="0"/>
              <a:t>0, 78, -217, 0x2E</a:t>
            </a:r>
          </a:p>
          <a:p>
            <a:r>
              <a:rPr lang="en-US" altLang="zh-CN" dirty="0"/>
              <a:t>0, 6, 35102</a:t>
            </a:r>
          </a:p>
          <a:p>
            <a:r>
              <a:rPr lang="en-US" altLang="zh-CN" dirty="0"/>
              <a:t>0, -8, 32767</a:t>
            </a:r>
          </a:p>
          <a:p>
            <a:r>
              <a:rPr lang="en-US" altLang="zh-CN" dirty="0"/>
              <a:t>0, 78, -217, 301713123194</a:t>
            </a:r>
          </a:p>
          <a:p>
            <a:r>
              <a:rPr lang="en-US" altLang="zh-CN" dirty="0"/>
              <a:t>31705192721092512</a:t>
            </a:r>
          </a:p>
          <a:p>
            <a:r>
              <a:rPr lang="en-US" altLang="zh-CN" dirty="0"/>
              <a:t>0.0, 3.14, 6.02e3</a:t>
            </a:r>
          </a:p>
          <a:p>
            <a:r>
              <a:rPr lang="en-US" altLang="zh-CN" dirty="0"/>
              <a:t>^</a:t>
            </a:r>
            <a:endParaRPr lang="zh-CN" altLang="en-US" dirty="0"/>
          </a:p>
        </p:txBody>
      </p:sp>
      <p:sp>
        <p:nvSpPr>
          <p:cNvPr id="7" name="内容占位符 4">
            <a:extLst>
              <a:ext uri="{FF2B5EF4-FFF2-40B4-BE49-F238E27FC236}">
                <a16:creationId xmlns:a16="http://schemas.microsoft.com/office/drawing/2014/main" id="{1EDC3265-8E93-711E-1D42-9AE2FF8A20BA}"/>
              </a:ext>
            </a:extLst>
          </p:cNvPr>
          <p:cNvSpPr txBox="1">
            <a:spLocks/>
          </p:cNvSpPr>
          <p:nvPr/>
        </p:nvSpPr>
        <p:spPr>
          <a:xfrm>
            <a:off x="838201" y="2989385"/>
            <a:ext cx="1781908" cy="3187578"/>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zh-CN" altLang="en-US" dirty="0"/>
              <a:t>类型</a:t>
            </a:r>
            <a:endParaRPr lang="en-US" altLang="zh-CN" dirty="0"/>
          </a:p>
          <a:p>
            <a:r>
              <a:rPr lang="en-US" altLang="zh-CN" dirty="0"/>
              <a:t>char</a:t>
            </a:r>
          </a:p>
          <a:p>
            <a:r>
              <a:rPr lang="en-US" altLang="zh-CN" dirty="0"/>
              <a:t>int</a:t>
            </a:r>
          </a:p>
          <a:p>
            <a:r>
              <a:rPr lang="en-US" altLang="zh-CN" dirty="0"/>
              <a:t>unsigned int</a:t>
            </a:r>
          </a:p>
          <a:p>
            <a:r>
              <a:rPr lang="en-US" altLang="zh-CN" dirty="0"/>
              <a:t>short</a:t>
            </a:r>
          </a:p>
          <a:p>
            <a:r>
              <a:rPr lang="en-US" altLang="zh-CN" dirty="0"/>
              <a:t>long</a:t>
            </a:r>
          </a:p>
          <a:p>
            <a:r>
              <a:rPr lang="en-US" altLang="zh-CN" dirty="0"/>
              <a:t>long </a:t>
            </a:r>
            <a:r>
              <a:rPr lang="en-US" altLang="zh-CN" dirty="0" err="1"/>
              <a:t>long</a:t>
            </a:r>
            <a:endParaRPr lang="en-US" altLang="zh-CN" dirty="0"/>
          </a:p>
          <a:p>
            <a:r>
              <a:rPr lang="en-US" altLang="zh-CN" dirty="0"/>
              <a:t>float</a:t>
            </a:r>
          </a:p>
          <a:p>
            <a:r>
              <a:rPr lang="en-US" altLang="zh-CN" dirty="0"/>
              <a:t>double</a:t>
            </a:r>
          </a:p>
          <a:p>
            <a:r>
              <a:rPr lang="en-US" altLang="zh-CN" dirty="0"/>
              <a:t>etc.</a:t>
            </a:r>
          </a:p>
        </p:txBody>
      </p:sp>
    </p:spTree>
    <p:extLst>
      <p:ext uri="{BB962C8B-B14F-4D97-AF65-F5344CB8AC3E}">
        <p14:creationId xmlns:p14="http://schemas.microsoft.com/office/powerpoint/2010/main" val="3295943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类型的本质</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43</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类型的本质是对二进制串的不同理解方式</a:t>
            </a:r>
            <a:endParaRPr lang="en-US" altLang="zh-CN" dirty="0"/>
          </a:p>
          <a:p>
            <a:pPr lvl="1"/>
            <a:r>
              <a:rPr lang="zh-CN" altLang="en-US" dirty="0"/>
              <a:t>计算机中本只有</a:t>
            </a:r>
            <a:r>
              <a:rPr lang="en-US" altLang="zh-CN" dirty="0"/>
              <a:t>0</a:t>
            </a:r>
            <a:r>
              <a:rPr lang="zh-CN" altLang="en-US" dirty="0"/>
              <a:t>和</a:t>
            </a:r>
            <a:r>
              <a:rPr lang="en-US" altLang="zh-CN" dirty="0"/>
              <a:t>1</a:t>
            </a:r>
            <a:r>
              <a:rPr lang="zh-CN" altLang="en-US" dirty="0"/>
              <a:t>，理解的方式多了，便成了数据类型</a:t>
            </a:r>
            <a:endParaRPr lang="en-US" altLang="zh-CN" dirty="0"/>
          </a:p>
          <a:p>
            <a:endParaRPr lang="en-US" altLang="zh-CN" dirty="0"/>
          </a:p>
          <a:p>
            <a:endParaRPr lang="en-US" altLang="zh-CN" dirty="0"/>
          </a:p>
          <a:p>
            <a:r>
              <a:rPr lang="en-US" altLang="zh-CN" dirty="0"/>
              <a:t>https://godbolt.org/z/bP1rbWTae</a:t>
            </a:r>
            <a:endParaRPr lang="zh-CN" altLang="en-US" dirty="0"/>
          </a:p>
        </p:txBody>
      </p:sp>
      <p:pic>
        <p:nvPicPr>
          <p:cNvPr id="6" name="图片 5" descr="图形用户界面, 文本, 电子邮件&#10;&#10;描述已自动生成">
            <a:extLst>
              <a:ext uri="{FF2B5EF4-FFF2-40B4-BE49-F238E27FC236}">
                <a16:creationId xmlns:a16="http://schemas.microsoft.com/office/drawing/2014/main" id="{7E057531-93BC-97E7-4D4A-A033B55138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9572" y="2781844"/>
            <a:ext cx="5372100" cy="2705100"/>
          </a:xfrm>
          <a:prstGeom prst="rect">
            <a:avLst/>
          </a:prstGeom>
        </p:spPr>
      </p:pic>
    </p:spTree>
    <p:extLst>
      <p:ext uri="{BB962C8B-B14F-4D97-AF65-F5344CB8AC3E}">
        <p14:creationId xmlns:p14="http://schemas.microsoft.com/office/powerpoint/2010/main" val="3574989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a:t>
            </a:r>
            <a:r>
              <a:rPr lang="zh-CN" altLang="en-US" b="1" dirty="0"/>
              <a:t>中的常量</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44</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常量在声明中被分配一次类型值； 在程序的整个执行过程中，值不能改变</a:t>
            </a:r>
            <a:endParaRPr lang="en-US" altLang="zh-CN" dirty="0"/>
          </a:p>
          <a:p>
            <a:pPr lvl="1"/>
            <a:r>
              <a:rPr lang="en-US" altLang="zh-CN" dirty="0"/>
              <a:t>const float GOLDEN_RATIO = 1.618;</a:t>
            </a:r>
          </a:p>
          <a:p>
            <a:pPr lvl="1"/>
            <a:r>
              <a:rPr lang="en-US" altLang="zh-CN" dirty="0"/>
              <a:t>const int DAYS_IN_WEEK = 7;</a:t>
            </a:r>
          </a:p>
          <a:p>
            <a:pPr lvl="1"/>
            <a:r>
              <a:rPr lang="en-US" altLang="zh-CN" dirty="0"/>
              <a:t>const double THE_LAW = 2.99792458e8;</a:t>
            </a:r>
          </a:p>
          <a:p>
            <a:pPr lvl="1"/>
            <a:r>
              <a:rPr lang="zh-CN" altLang="en-US" dirty="0"/>
              <a:t>您可以拥有任何基本</a:t>
            </a:r>
            <a:r>
              <a:rPr lang="en-US" altLang="zh-CN" dirty="0"/>
              <a:t>C</a:t>
            </a:r>
            <a:r>
              <a:rPr lang="zh-CN" altLang="en-US" dirty="0"/>
              <a:t>变量类型的常量版本。</a:t>
            </a:r>
            <a:endParaRPr lang="en-US" altLang="zh-CN" dirty="0"/>
          </a:p>
          <a:p>
            <a:pPr lvl="1"/>
            <a:endParaRPr lang="en-US" altLang="zh-CN" dirty="0"/>
          </a:p>
          <a:p>
            <a:r>
              <a:rPr lang="zh-CN" altLang="en-US" dirty="0"/>
              <a:t>宏定义</a:t>
            </a:r>
            <a:endParaRPr lang="en-US" altLang="zh-CN" dirty="0"/>
          </a:p>
          <a:p>
            <a:pPr lvl="1"/>
            <a:r>
              <a:rPr lang="zh-CN" altLang="en-US" dirty="0"/>
              <a:t>本质是预处理器的文本替换</a:t>
            </a:r>
            <a:endParaRPr lang="en-US" altLang="zh-CN" dirty="0"/>
          </a:p>
          <a:p>
            <a:pPr lvl="1"/>
            <a:r>
              <a:rPr lang="en-US" altLang="zh-CN" dirty="0"/>
              <a:t>#define MAXLENGTH 1000</a:t>
            </a:r>
            <a:endParaRPr lang="zh-CN" altLang="en-US" dirty="0"/>
          </a:p>
        </p:txBody>
      </p:sp>
    </p:spTree>
    <p:extLst>
      <p:ext uri="{BB962C8B-B14F-4D97-AF65-F5344CB8AC3E}">
        <p14:creationId xmlns:p14="http://schemas.microsoft.com/office/powerpoint/2010/main" val="17564457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a:t>
            </a:r>
            <a:r>
              <a:rPr lang="zh-CN" altLang="en-US" b="1" dirty="0"/>
              <a:t>运算符</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45</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1825625"/>
            <a:ext cx="4778829" cy="4351338"/>
          </a:xfrm>
        </p:spPr>
        <p:txBody>
          <a:bodyPr>
            <a:normAutofit fontScale="92500" lnSpcReduction="10000"/>
          </a:bodyPr>
          <a:lstStyle/>
          <a:p>
            <a:r>
              <a:rPr lang="zh-CN" altLang="en-US" dirty="0"/>
              <a:t>算术：</a:t>
            </a:r>
            <a:r>
              <a:rPr lang="en-US" altLang="zh-CN" dirty="0"/>
              <a:t>+</a:t>
            </a:r>
            <a:r>
              <a:rPr lang="zh-CN" altLang="en-US" dirty="0"/>
              <a:t>、</a:t>
            </a:r>
            <a:r>
              <a:rPr lang="en-US" altLang="zh-CN" dirty="0"/>
              <a:t>-</a:t>
            </a:r>
            <a:r>
              <a:rPr lang="zh-CN" altLang="en-US" dirty="0"/>
              <a:t>、*、</a:t>
            </a:r>
            <a:r>
              <a:rPr lang="en-US" altLang="zh-CN" dirty="0"/>
              <a:t>/</a:t>
            </a:r>
            <a:r>
              <a:rPr lang="zh-CN" altLang="en-US" dirty="0"/>
              <a:t>、</a:t>
            </a:r>
            <a:r>
              <a:rPr lang="en-US" altLang="zh-CN" dirty="0"/>
              <a:t>%</a:t>
            </a:r>
          </a:p>
          <a:p>
            <a:r>
              <a:rPr lang="zh-CN" altLang="en-US" dirty="0"/>
              <a:t>赋值：</a:t>
            </a:r>
            <a:r>
              <a:rPr lang="en-US" altLang="zh-CN" dirty="0"/>
              <a:t>=</a:t>
            </a:r>
          </a:p>
          <a:p>
            <a:pPr lvl="1"/>
            <a:r>
              <a:rPr lang="en-US" altLang="zh-CN" dirty="0"/>
              <a:t>type </a:t>
            </a:r>
            <a:r>
              <a:rPr lang="en-US" altLang="zh-CN" dirty="0" err="1"/>
              <a:t>var_name</a:t>
            </a:r>
            <a:r>
              <a:rPr lang="en-US" altLang="zh-CN" dirty="0"/>
              <a:t>; ⇒ </a:t>
            </a:r>
            <a:r>
              <a:rPr lang="zh-CN" altLang="en-US" dirty="0"/>
              <a:t>变量声明</a:t>
            </a:r>
            <a:endParaRPr lang="en-US" altLang="zh-CN" dirty="0"/>
          </a:p>
          <a:p>
            <a:pPr lvl="1"/>
            <a:r>
              <a:rPr lang="en-US" altLang="zh-CN" dirty="0"/>
              <a:t>type </a:t>
            </a:r>
            <a:r>
              <a:rPr lang="en-US" altLang="zh-CN" dirty="0" err="1"/>
              <a:t>var_name</a:t>
            </a:r>
            <a:r>
              <a:rPr lang="en-US" altLang="zh-CN" dirty="0"/>
              <a:t> = </a:t>
            </a:r>
            <a:r>
              <a:rPr lang="en-US" altLang="zh-CN" dirty="0" err="1"/>
              <a:t>var_value</a:t>
            </a:r>
            <a:r>
              <a:rPr lang="en-US" altLang="zh-CN" dirty="0"/>
              <a:t>; ⇒ </a:t>
            </a:r>
            <a:r>
              <a:rPr lang="zh-CN" altLang="en-US" dirty="0"/>
              <a:t>初始化</a:t>
            </a:r>
            <a:endParaRPr lang="en-US" altLang="zh-CN" dirty="0"/>
          </a:p>
          <a:p>
            <a:r>
              <a:rPr lang="zh-CN" altLang="en-US" dirty="0"/>
              <a:t>扩充赋值：</a:t>
            </a:r>
            <a:r>
              <a:rPr lang="en-US" altLang="zh-CN" dirty="0"/>
              <a:t>+=</a:t>
            </a:r>
            <a:r>
              <a:rPr lang="zh-CN" altLang="en-US" dirty="0"/>
              <a:t>、</a:t>
            </a:r>
            <a:r>
              <a:rPr lang="en-US" altLang="zh-CN" dirty="0"/>
              <a:t>-=</a:t>
            </a:r>
            <a:r>
              <a:rPr lang="zh-CN" altLang="en-US" dirty="0"/>
              <a:t>、*</a:t>
            </a:r>
            <a:r>
              <a:rPr lang="en-US" altLang="zh-CN" dirty="0"/>
              <a:t>=</a:t>
            </a:r>
            <a:r>
              <a:rPr lang="zh-CN" altLang="en-US" dirty="0"/>
              <a:t>、</a:t>
            </a:r>
            <a:r>
              <a:rPr lang="en-US" altLang="zh-CN" dirty="0"/>
              <a:t>/=</a:t>
            </a:r>
            <a:r>
              <a:rPr lang="zh-CN" altLang="en-US" dirty="0"/>
              <a:t>、</a:t>
            </a:r>
            <a:r>
              <a:rPr lang="en-US" altLang="zh-CN" dirty="0"/>
              <a:t>%=&amp;=</a:t>
            </a:r>
            <a:r>
              <a:rPr lang="zh-CN" altLang="en-US" dirty="0"/>
              <a:t>、</a:t>
            </a:r>
            <a:r>
              <a:rPr lang="en-US" altLang="zh-CN" dirty="0"/>
              <a:t>|=</a:t>
            </a:r>
            <a:r>
              <a:rPr lang="zh-CN" altLang="en-US" dirty="0"/>
              <a:t>、</a:t>
            </a:r>
            <a:r>
              <a:rPr lang="en-US" altLang="zh-CN" dirty="0"/>
              <a:t>^=</a:t>
            </a:r>
            <a:r>
              <a:rPr lang="zh-CN" altLang="en-US" dirty="0"/>
              <a:t>、</a:t>
            </a:r>
            <a:r>
              <a:rPr lang="en-US" altLang="zh-CN" dirty="0"/>
              <a:t>&lt;&lt;=</a:t>
            </a:r>
            <a:r>
              <a:rPr lang="zh-CN" altLang="en-US" dirty="0"/>
              <a:t>、</a:t>
            </a:r>
            <a:r>
              <a:rPr lang="en-US" altLang="zh-CN" dirty="0"/>
              <a:t>&gt;&gt;=</a:t>
            </a:r>
          </a:p>
          <a:p>
            <a:r>
              <a:rPr lang="zh-CN" altLang="en-US" dirty="0"/>
              <a:t>按位逻辑：</a:t>
            </a:r>
            <a:r>
              <a:rPr lang="en-US" altLang="zh-CN" dirty="0"/>
              <a:t>~</a:t>
            </a:r>
            <a:r>
              <a:rPr lang="zh-CN" altLang="en-US" dirty="0"/>
              <a:t>、</a:t>
            </a:r>
            <a:r>
              <a:rPr lang="en-US" altLang="zh-CN" dirty="0"/>
              <a:t>&amp;</a:t>
            </a:r>
            <a:r>
              <a:rPr lang="zh-CN" altLang="en-US" dirty="0"/>
              <a:t>、</a:t>
            </a:r>
            <a:r>
              <a:rPr lang="en-US" altLang="zh-CN" dirty="0"/>
              <a:t>|</a:t>
            </a:r>
            <a:r>
              <a:rPr lang="zh-CN" altLang="en-US" dirty="0"/>
              <a:t>、</a:t>
            </a:r>
            <a:r>
              <a:rPr lang="en-US" altLang="zh-CN" dirty="0"/>
              <a:t>^</a:t>
            </a:r>
          </a:p>
          <a:p>
            <a:r>
              <a:rPr lang="zh-CN" altLang="en-US" dirty="0"/>
              <a:t>按位移位 </a:t>
            </a:r>
            <a:r>
              <a:rPr lang="en-US" altLang="zh-CN" dirty="0"/>
              <a:t>: &lt;&lt;</a:t>
            </a:r>
            <a:r>
              <a:rPr lang="zh-CN" altLang="en-US" dirty="0"/>
              <a:t>、 </a:t>
            </a:r>
            <a:r>
              <a:rPr lang="en-US" altLang="zh-CN" dirty="0"/>
              <a:t>&gt;&gt;</a:t>
            </a:r>
          </a:p>
          <a:p>
            <a:r>
              <a:rPr lang="zh-CN" altLang="en-US" dirty="0"/>
              <a:t>布尔逻辑</a:t>
            </a:r>
            <a:r>
              <a:rPr lang="en-US" altLang="zh-CN" dirty="0"/>
              <a:t>: !</a:t>
            </a:r>
            <a:r>
              <a:rPr lang="zh-CN" altLang="en-US" dirty="0"/>
              <a:t>、</a:t>
            </a:r>
            <a:r>
              <a:rPr lang="en-US" altLang="zh-CN" dirty="0"/>
              <a:t>&amp;&amp;</a:t>
            </a:r>
            <a:r>
              <a:rPr lang="zh-CN" altLang="en-US" dirty="0"/>
              <a:t>、</a:t>
            </a:r>
            <a:r>
              <a:rPr lang="en-US" altLang="zh-CN" dirty="0"/>
              <a:t>||</a:t>
            </a:r>
          </a:p>
          <a:p>
            <a:r>
              <a:rPr lang="zh-CN" altLang="en-US" dirty="0"/>
              <a:t>相等性测试：</a:t>
            </a:r>
            <a:r>
              <a:rPr lang="en-US" altLang="zh-CN" dirty="0"/>
              <a:t>==</a:t>
            </a:r>
            <a:r>
              <a:rPr lang="zh-CN" altLang="en-US" dirty="0"/>
              <a:t>、</a:t>
            </a:r>
            <a:r>
              <a:rPr lang="en-US" altLang="zh-CN" dirty="0"/>
              <a:t>!=</a:t>
            </a:r>
            <a:endParaRPr lang="zh-CN" altLang="en-US" dirty="0"/>
          </a:p>
        </p:txBody>
      </p:sp>
      <p:sp>
        <p:nvSpPr>
          <p:cNvPr id="3" name="内容占位符 4">
            <a:extLst>
              <a:ext uri="{FF2B5EF4-FFF2-40B4-BE49-F238E27FC236}">
                <a16:creationId xmlns:a16="http://schemas.microsoft.com/office/drawing/2014/main" id="{A1EE36C1-F2EB-BB0D-37D1-8EB8ACDF3489}"/>
              </a:ext>
            </a:extLst>
          </p:cNvPr>
          <p:cNvSpPr txBox="1">
            <a:spLocks/>
          </p:cNvSpPr>
          <p:nvPr/>
        </p:nvSpPr>
        <p:spPr>
          <a:xfrm>
            <a:off x="6096000" y="1825625"/>
            <a:ext cx="4778829"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子表达式分组：</a:t>
            </a:r>
            <a:r>
              <a:rPr lang="en-US" altLang="zh-CN" dirty="0"/>
              <a:t>(</a:t>
            </a:r>
            <a:r>
              <a:rPr lang="zh-CN" altLang="en-US" dirty="0"/>
              <a:t>、</a:t>
            </a:r>
            <a:r>
              <a:rPr lang="en-US" altLang="zh-CN" dirty="0"/>
              <a:t>)</a:t>
            </a:r>
          </a:p>
          <a:p>
            <a:r>
              <a:rPr lang="zh-CN" altLang="en-US" dirty="0"/>
              <a:t>顺序关系：</a:t>
            </a:r>
            <a:r>
              <a:rPr lang="en-US" altLang="zh-CN" dirty="0"/>
              <a:t>&lt;</a:t>
            </a:r>
            <a:r>
              <a:rPr lang="zh-CN" altLang="en-US" dirty="0"/>
              <a:t>、</a:t>
            </a:r>
            <a:r>
              <a:rPr lang="en-US" altLang="zh-CN" dirty="0"/>
              <a:t>&lt;=</a:t>
            </a:r>
            <a:r>
              <a:rPr lang="zh-CN" altLang="en-US" dirty="0"/>
              <a:t>、</a:t>
            </a:r>
            <a:r>
              <a:rPr lang="en-US" altLang="zh-CN" dirty="0"/>
              <a:t>&gt;</a:t>
            </a:r>
            <a:r>
              <a:rPr lang="zh-CN" altLang="en-US" dirty="0"/>
              <a:t>、</a:t>
            </a:r>
            <a:r>
              <a:rPr lang="en-US" altLang="zh-CN" dirty="0"/>
              <a:t>&gt;=</a:t>
            </a:r>
          </a:p>
          <a:p>
            <a:r>
              <a:rPr lang="zh-CN" altLang="en-US" dirty="0"/>
              <a:t>递增</a:t>
            </a:r>
            <a:r>
              <a:rPr lang="en-US" altLang="zh-CN" dirty="0"/>
              <a:t>/</a:t>
            </a:r>
            <a:r>
              <a:rPr lang="zh-CN" altLang="en-US" dirty="0"/>
              <a:t>递减：</a:t>
            </a:r>
            <a:r>
              <a:rPr lang="en-US" altLang="zh-CN" dirty="0"/>
              <a:t>++</a:t>
            </a:r>
            <a:r>
              <a:rPr lang="zh-CN" altLang="en-US" dirty="0"/>
              <a:t>、</a:t>
            </a:r>
            <a:r>
              <a:rPr lang="en-US" altLang="zh-CN" dirty="0"/>
              <a:t>--</a:t>
            </a:r>
          </a:p>
          <a:p>
            <a:r>
              <a:rPr lang="zh-CN" altLang="en-US" dirty="0"/>
              <a:t>成员访问：</a:t>
            </a:r>
            <a:r>
              <a:rPr lang="en-US" altLang="zh-CN" dirty="0"/>
              <a:t>.</a:t>
            </a:r>
            <a:r>
              <a:rPr lang="zh-CN" altLang="en-US" dirty="0"/>
              <a:t>、→ 、</a:t>
            </a:r>
            <a:r>
              <a:rPr lang="en-US" altLang="zh-CN" dirty="0"/>
              <a:t>[</a:t>
            </a:r>
            <a:r>
              <a:rPr lang="zh-CN" altLang="en-US" dirty="0"/>
              <a:t>、</a:t>
            </a:r>
            <a:r>
              <a:rPr lang="en-US" altLang="zh-CN" dirty="0"/>
              <a:t>]</a:t>
            </a:r>
          </a:p>
          <a:p>
            <a:r>
              <a:rPr lang="zh-CN" altLang="en-US" dirty="0"/>
              <a:t>三元运算符</a:t>
            </a:r>
            <a:endParaRPr lang="en-US" altLang="zh-CN" dirty="0"/>
          </a:p>
          <a:p>
            <a:pPr lvl="1"/>
            <a:r>
              <a:rPr lang="da-DK" altLang="zh-CN" dirty="0"/>
              <a:t>expr ? true_ret : false_ret</a:t>
            </a:r>
            <a:endParaRPr lang="en-US" altLang="zh-CN" dirty="0"/>
          </a:p>
          <a:p>
            <a:r>
              <a:rPr lang="zh-CN" altLang="en-US" dirty="0"/>
              <a:t>取地址运算符：</a:t>
            </a:r>
            <a:r>
              <a:rPr lang="en-US" altLang="zh-CN" dirty="0"/>
              <a:t>&amp;</a:t>
            </a:r>
          </a:p>
          <a:p>
            <a:r>
              <a:rPr lang="zh-CN" altLang="en-US" dirty="0"/>
              <a:t>解引用运算符：*</a:t>
            </a:r>
            <a:endParaRPr lang="en-US" altLang="zh-CN" dirty="0"/>
          </a:p>
          <a:p>
            <a:r>
              <a:rPr lang="zh-CN" altLang="en-US" dirty="0"/>
              <a:t>类型转换运算符：</a:t>
            </a:r>
            <a:r>
              <a:rPr lang="en-US" altLang="zh-CN" dirty="0"/>
              <a:t>(type)</a:t>
            </a:r>
          </a:p>
          <a:p>
            <a:r>
              <a:rPr lang="en-US" altLang="zh-CN" dirty="0" err="1"/>
              <a:t>sizeof</a:t>
            </a:r>
            <a:endParaRPr lang="zh-CN" altLang="en-US" dirty="0"/>
          </a:p>
        </p:txBody>
      </p:sp>
    </p:spTree>
    <p:extLst>
      <p:ext uri="{BB962C8B-B14F-4D97-AF65-F5344CB8AC3E}">
        <p14:creationId xmlns:p14="http://schemas.microsoft.com/office/powerpoint/2010/main" val="25058142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布尔逻辑</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46</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rmAutofit lnSpcReduction="10000"/>
          </a:bodyPr>
          <a:lstStyle/>
          <a:p>
            <a:r>
              <a:rPr lang="en-US" altLang="zh-CN" dirty="0"/>
              <a:t>C </a:t>
            </a:r>
            <a:r>
              <a:rPr lang="zh-CN" altLang="en-US" dirty="0"/>
              <a:t>中什么计算结果为 </a:t>
            </a:r>
            <a:r>
              <a:rPr lang="en-US" altLang="zh-CN" dirty="0"/>
              <a:t>FALSE</a:t>
            </a:r>
            <a:r>
              <a:rPr lang="zh-CN" altLang="en-US" dirty="0"/>
              <a:t>？</a:t>
            </a:r>
            <a:endParaRPr lang="en-US" altLang="zh-CN" dirty="0"/>
          </a:p>
          <a:p>
            <a:pPr lvl="1"/>
            <a:r>
              <a:rPr lang="en-US" altLang="zh-CN" dirty="0"/>
              <a:t>0</a:t>
            </a:r>
          </a:p>
          <a:p>
            <a:pPr lvl="1"/>
            <a:r>
              <a:rPr lang="en-US" altLang="zh-CN" dirty="0"/>
              <a:t>NULL</a:t>
            </a:r>
          </a:p>
          <a:p>
            <a:pPr lvl="1"/>
            <a:r>
              <a:rPr lang="zh-CN" altLang="en-US" dirty="0"/>
              <a:t>假值表达式（例如 </a:t>
            </a:r>
            <a:r>
              <a:rPr lang="en-US" altLang="zh-CN" dirty="0"/>
              <a:t>1 == 2</a:t>
            </a:r>
            <a:r>
              <a:rPr lang="zh-CN" altLang="en-US" dirty="0"/>
              <a:t>）</a:t>
            </a:r>
            <a:endParaRPr lang="en-US" altLang="zh-CN" dirty="0"/>
          </a:p>
          <a:p>
            <a:r>
              <a:rPr lang="en-US" altLang="zh-CN" dirty="0"/>
              <a:t>C </a:t>
            </a:r>
            <a:r>
              <a:rPr lang="zh-CN" altLang="en-US" dirty="0"/>
              <a:t>中什么计算结果为 </a:t>
            </a:r>
            <a:r>
              <a:rPr lang="en-US" altLang="zh-CN" dirty="0"/>
              <a:t>TRUE</a:t>
            </a:r>
            <a:r>
              <a:rPr lang="zh-CN" altLang="en-US" dirty="0"/>
              <a:t>？</a:t>
            </a:r>
            <a:endParaRPr lang="en-US" altLang="zh-CN" dirty="0"/>
          </a:p>
          <a:p>
            <a:pPr lvl="1"/>
            <a:r>
              <a:rPr lang="en-US" altLang="zh-CN" dirty="0"/>
              <a:t>…</a:t>
            </a:r>
            <a:r>
              <a:rPr lang="zh-CN" altLang="en-US" dirty="0"/>
              <a:t>其他所有内容</a:t>
            </a:r>
            <a:endParaRPr lang="en-US" altLang="zh-CN" dirty="0"/>
          </a:p>
          <a:p>
            <a:pPr lvl="1"/>
            <a:r>
              <a:rPr lang="zh-CN" altLang="en-US" dirty="0"/>
              <a:t>非零数字</a:t>
            </a:r>
            <a:endParaRPr lang="en-US" altLang="zh-CN" dirty="0"/>
          </a:p>
          <a:p>
            <a:pPr lvl="1"/>
            <a:r>
              <a:rPr lang="zh-CN" altLang="en-US" dirty="0"/>
              <a:t>非 </a:t>
            </a:r>
            <a:r>
              <a:rPr lang="en-US" altLang="zh-CN" dirty="0"/>
              <a:t>NULL </a:t>
            </a:r>
            <a:r>
              <a:rPr lang="zh-CN" altLang="en-US" dirty="0"/>
              <a:t>的指针</a:t>
            </a:r>
            <a:endParaRPr lang="en-US" altLang="zh-CN" dirty="0"/>
          </a:p>
          <a:p>
            <a:pPr lvl="1"/>
            <a:r>
              <a:rPr lang="zh-CN" altLang="en-US" dirty="0"/>
              <a:t>真值语句（例如 </a:t>
            </a:r>
            <a:r>
              <a:rPr lang="en-US" altLang="zh-CN" dirty="0"/>
              <a:t>1 == 1</a:t>
            </a:r>
            <a:r>
              <a:rPr lang="zh-CN" altLang="en-US" dirty="0"/>
              <a:t>）</a:t>
            </a:r>
            <a:endParaRPr lang="en-US" altLang="zh-CN" dirty="0"/>
          </a:p>
          <a:p>
            <a:r>
              <a:rPr lang="en-US" altLang="zh-CN" dirty="0"/>
              <a:t>true </a:t>
            </a:r>
            <a:r>
              <a:rPr lang="zh-CN" altLang="en-US" dirty="0"/>
              <a:t>和 </a:t>
            </a:r>
            <a:r>
              <a:rPr lang="en-US" altLang="zh-CN" dirty="0"/>
              <a:t>false </a:t>
            </a:r>
            <a:r>
              <a:rPr lang="zh-CN" altLang="en-US" dirty="0"/>
              <a:t>仅当包含 </a:t>
            </a:r>
            <a:r>
              <a:rPr lang="en-US" altLang="zh-CN" dirty="0" err="1"/>
              <a:t>stdbool.h</a:t>
            </a:r>
            <a:r>
              <a:rPr lang="zh-CN" altLang="en-US" dirty="0"/>
              <a:t>（标准布尔）标头时才能使用</a:t>
            </a:r>
            <a:endParaRPr lang="en-US" altLang="zh-CN" dirty="0"/>
          </a:p>
          <a:p>
            <a:pPr lvl="1"/>
            <a:r>
              <a:rPr lang="en-US" altLang="zh-CN" dirty="0"/>
              <a:t>#include &lt;</a:t>
            </a:r>
            <a:r>
              <a:rPr lang="en-US" altLang="zh-CN" dirty="0" err="1"/>
              <a:t>stdbool</a:t>
            </a:r>
            <a:r>
              <a:rPr lang="en-US" altLang="zh-CN" dirty="0"/>
              <a:t> .h&gt;</a:t>
            </a:r>
            <a:endParaRPr lang="zh-CN" altLang="en-US" dirty="0"/>
          </a:p>
        </p:txBody>
      </p:sp>
    </p:spTree>
    <p:extLst>
      <p:ext uri="{BB962C8B-B14F-4D97-AF65-F5344CB8AC3E}">
        <p14:creationId xmlns:p14="http://schemas.microsoft.com/office/powerpoint/2010/main" val="17953103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 </a:t>
            </a:r>
            <a:r>
              <a:rPr lang="zh-CN" altLang="en-US" b="1" dirty="0"/>
              <a:t>中的控制流</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47</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rmAutofit fontScale="92500" lnSpcReduction="20000"/>
          </a:bodyPr>
          <a:lstStyle/>
          <a:p>
            <a:r>
              <a:rPr lang="zh-CN" altLang="en-US" dirty="0"/>
              <a:t>语句可以是代码块 </a:t>
            </a:r>
            <a:r>
              <a:rPr lang="en-US" altLang="zh-CN" dirty="0"/>
              <a:t>{} </a:t>
            </a:r>
            <a:r>
              <a:rPr lang="zh-CN" altLang="en-US" dirty="0"/>
              <a:t>或只是一个独立的语句</a:t>
            </a:r>
            <a:endParaRPr lang="en-US" altLang="zh-CN" dirty="0"/>
          </a:p>
          <a:p>
            <a:r>
              <a:rPr lang="en-US" altLang="zh-CN" dirty="0"/>
              <a:t>if-else</a:t>
            </a:r>
          </a:p>
          <a:p>
            <a:pPr lvl="1"/>
            <a:r>
              <a:rPr lang="en-US" altLang="zh-CN" dirty="0"/>
              <a:t>if (expr) statement</a:t>
            </a:r>
          </a:p>
          <a:p>
            <a:pPr lvl="1"/>
            <a:r>
              <a:rPr lang="en-US" altLang="zh-CN" dirty="0"/>
              <a:t>if (x == 0) y++;</a:t>
            </a:r>
          </a:p>
          <a:p>
            <a:pPr lvl="1"/>
            <a:r>
              <a:rPr lang="en-US" altLang="zh-CN" dirty="0"/>
              <a:t>if (x == 0) {y++;}</a:t>
            </a:r>
          </a:p>
          <a:p>
            <a:pPr lvl="1"/>
            <a:r>
              <a:rPr lang="en-US" altLang="zh-CN" dirty="0"/>
              <a:t>if (x == 0) {y++; j = j + y;}</a:t>
            </a:r>
          </a:p>
          <a:p>
            <a:pPr lvl="1"/>
            <a:r>
              <a:rPr lang="en-US" altLang="zh-CN" dirty="0"/>
              <a:t>if (expr) statement1 else statement2</a:t>
            </a:r>
          </a:p>
          <a:p>
            <a:r>
              <a:rPr lang="en-US" altLang="zh-CN" dirty="0"/>
              <a:t>switch case</a:t>
            </a:r>
          </a:p>
          <a:p>
            <a:r>
              <a:rPr lang="en-US" altLang="zh-CN" dirty="0"/>
              <a:t>while</a:t>
            </a:r>
          </a:p>
          <a:p>
            <a:pPr lvl="1"/>
            <a:r>
              <a:rPr lang="en-US" altLang="zh-CN" dirty="0"/>
              <a:t>while (expr)</a:t>
            </a:r>
          </a:p>
          <a:p>
            <a:r>
              <a:rPr lang="en-US" altLang="zh-CN" dirty="0"/>
              <a:t>for</a:t>
            </a:r>
          </a:p>
          <a:p>
            <a:pPr lvl="1"/>
            <a:r>
              <a:rPr lang="en-US" altLang="zh-CN" dirty="0"/>
              <a:t>for (initialize; check; update) statement</a:t>
            </a:r>
            <a:endParaRPr lang="zh-CN" altLang="en-US" dirty="0"/>
          </a:p>
        </p:txBody>
      </p:sp>
    </p:spTree>
    <p:extLst>
      <p:ext uri="{BB962C8B-B14F-4D97-AF65-F5344CB8AC3E}">
        <p14:creationId xmlns:p14="http://schemas.microsoft.com/office/powerpoint/2010/main" val="37058358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函数调用（</a:t>
            </a:r>
            <a:r>
              <a:rPr lang="en-US" altLang="zh-CN" b="1" dirty="0"/>
              <a:t>1/2</a:t>
            </a:r>
            <a:r>
              <a:rPr lang="zh-CN" altLang="en-US" b="1" dirty="0"/>
              <a:t>）</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48</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在编程中，函数是一段可重复使用的代码块，用于执行特定的任务或完成特定的操作。函数可以接受输入参数，并且可以返回一个值或执行一些操作</a:t>
            </a:r>
            <a:endParaRPr lang="en-US" altLang="zh-CN" dirty="0"/>
          </a:p>
          <a:p>
            <a:r>
              <a:rPr lang="zh-CN" altLang="en-US" dirty="0"/>
              <a:t>代码重用</a:t>
            </a:r>
            <a:endParaRPr lang="en-US" altLang="zh-CN" dirty="0"/>
          </a:p>
          <a:p>
            <a:r>
              <a:rPr lang="zh-CN" altLang="en-US" dirty="0"/>
              <a:t>提高代码可读性</a:t>
            </a:r>
            <a:endParaRPr lang="en-US" altLang="zh-CN" dirty="0"/>
          </a:p>
          <a:p>
            <a:r>
              <a:rPr lang="zh-CN" altLang="en-US" dirty="0"/>
              <a:t>提高代码可测试性（单元测试）</a:t>
            </a:r>
            <a:endParaRPr lang="en-US" altLang="zh-CN" dirty="0"/>
          </a:p>
          <a:p>
            <a:r>
              <a:rPr lang="zh-CN" altLang="en-US" sz="4400" b="1" dirty="0"/>
              <a:t>抽象</a:t>
            </a:r>
          </a:p>
        </p:txBody>
      </p:sp>
    </p:spTree>
    <p:extLst>
      <p:ext uri="{BB962C8B-B14F-4D97-AF65-F5344CB8AC3E}">
        <p14:creationId xmlns:p14="http://schemas.microsoft.com/office/powerpoint/2010/main" val="4095313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函数调用（</a:t>
            </a:r>
            <a:r>
              <a:rPr lang="en-US" altLang="zh-CN" b="1" dirty="0"/>
              <a:t>2/2</a:t>
            </a:r>
            <a:r>
              <a:rPr lang="zh-CN" altLang="en-US" b="1" dirty="0"/>
              <a:t>）</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49</a:t>
            </a:fld>
            <a:endParaRPr lang="zh-CN" altLang="en-US"/>
          </a:p>
        </p:txBody>
      </p:sp>
      <p:pic>
        <p:nvPicPr>
          <p:cNvPr id="6" name="内容占位符 5" descr="文本&#10;&#10;描述已自动生成">
            <a:extLst>
              <a:ext uri="{FF2B5EF4-FFF2-40B4-BE49-F238E27FC236}">
                <a16:creationId xmlns:a16="http://schemas.microsoft.com/office/drawing/2014/main" id="{C20E7D26-E5A4-4EAA-40A8-0FBD5DCD2C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7164" y="1825625"/>
            <a:ext cx="7417671" cy="4351338"/>
          </a:xfrm>
        </p:spPr>
      </p:pic>
    </p:spTree>
    <p:extLst>
      <p:ext uri="{BB962C8B-B14F-4D97-AF65-F5344CB8AC3E}">
        <p14:creationId xmlns:p14="http://schemas.microsoft.com/office/powerpoint/2010/main" val="2211966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b="1" dirty="0"/>
              <a:t>为什么学习</a:t>
            </a:r>
            <a:r>
              <a:rPr lang="en-US" altLang="zh-CN" b="1" dirty="0"/>
              <a:t>C</a:t>
            </a:r>
            <a:r>
              <a:rPr lang="zh-CN" altLang="en-US" b="1" dirty="0"/>
              <a:t>语言</a:t>
            </a:r>
            <a:endParaRPr lang="en-US" altLang="zh-CN" b="1" dirty="0"/>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a:t>
            </a:fld>
            <a:endParaRPr lang="zh-CN" altLang="en-US"/>
          </a:p>
        </p:txBody>
      </p:sp>
    </p:spTree>
    <p:extLst>
      <p:ext uri="{BB962C8B-B14F-4D97-AF65-F5344CB8AC3E}">
        <p14:creationId xmlns:p14="http://schemas.microsoft.com/office/powerpoint/2010/main" val="12062746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数组</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50</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a:t>C</a:t>
            </a:r>
            <a:r>
              <a:rPr lang="zh-CN" altLang="en-US" dirty="0"/>
              <a:t>语言数组是通过下标索引的一组数据。其中每个元素都有一个唯一的索引，可以通过索引来访问和操作数组中的元素。</a:t>
            </a:r>
            <a:endParaRPr lang="en-US" altLang="zh-CN" dirty="0"/>
          </a:p>
          <a:p>
            <a:pPr lvl="1"/>
            <a:r>
              <a:rPr lang="en-US" altLang="zh-CN" dirty="0"/>
              <a:t>int array[20];</a:t>
            </a:r>
          </a:p>
          <a:p>
            <a:pPr lvl="1"/>
            <a:r>
              <a:rPr lang="zh-CN" altLang="en-US" dirty="0"/>
              <a:t>从</a:t>
            </a:r>
            <a:r>
              <a:rPr lang="en-US" altLang="zh-CN" dirty="0"/>
              <a:t>0</a:t>
            </a:r>
            <a:r>
              <a:rPr lang="zh-CN" altLang="en-US" dirty="0"/>
              <a:t>开始计数 </a:t>
            </a:r>
            <a:r>
              <a:rPr lang="en-US" altLang="zh-CN" dirty="0"/>
              <a:t>index ∈ [0, 19]</a:t>
            </a:r>
            <a:endParaRPr lang="zh-CN" altLang="en-US" dirty="0"/>
          </a:p>
        </p:txBody>
      </p:sp>
    </p:spTree>
    <p:extLst>
      <p:ext uri="{BB962C8B-B14F-4D97-AF65-F5344CB8AC3E}">
        <p14:creationId xmlns:p14="http://schemas.microsoft.com/office/powerpoint/2010/main" val="16826051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字符串</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51</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以字符’</a:t>
            </a:r>
            <a:r>
              <a:rPr lang="en-US" altLang="zh-CN" dirty="0"/>
              <a:t>\0’</a:t>
            </a:r>
            <a:r>
              <a:rPr lang="zh-CN" altLang="en-US" dirty="0"/>
              <a:t>为结束的一组字符</a:t>
            </a:r>
          </a:p>
        </p:txBody>
      </p:sp>
    </p:spTree>
    <p:extLst>
      <p:ext uri="{BB962C8B-B14F-4D97-AF65-F5344CB8AC3E}">
        <p14:creationId xmlns:p14="http://schemas.microsoft.com/office/powerpoint/2010/main" val="9985453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b="1" dirty="0"/>
              <a:t>命令行工具</a:t>
            </a:r>
            <a:endParaRPr lang="en-US" altLang="zh-CN" b="1" dirty="0"/>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52</a:t>
            </a:fld>
            <a:endParaRPr lang="zh-CN" altLang="en-US"/>
          </a:p>
        </p:txBody>
      </p:sp>
    </p:spTree>
    <p:extLst>
      <p:ext uri="{BB962C8B-B14F-4D97-AF65-F5344CB8AC3E}">
        <p14:creationId xmlns:p14="http://schemas.microsoft.com/office/powerpoint/2010/main" val="38813414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Git</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53</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a:t>Git</a:t>
            </a:r>
            <a:r>
              <a:rPr lang="zh-CN" altLang="en-US" dirty="0"/>
              <a:t>是分布式版本控制系统的一大代表</a:t>
            </a:r>
          </a:p>
        </p:txBody>
      </p:sp>
      <p:pic>
        <p:nvPicPr>
          <p:cNvPr id="6" name="图片 5">
            <a:extLst>
              <a:ext uri="{FF2B5EF4-FFF2-40B4-BE49-F238E27FC236}">
                <a16:creationId xmlns:a16="http://schemas.microsoft.com/office/drawing/2014/main" id="{5677696B-0C0B-B7AA-95CA-4ACE26F94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188" y="3165805"/>
            <a:ext cx="3040725" cy="2597286"/>
          </a:xfrm>
          <a:prstGeom prst="rect">
            <a:avLst/>
          </a:prstGeom>
        </p:spPr>
      </p:pic>
      <p:pic>
        <p:nvPicPr>
          <p:cNvPr id="8" name="图片 7" descr="图示&#10;&#10;描述已自动生成">
            <a:extLst>
              <a:ext uri="{FF2B5EF4-FFF2-40B4-BE49-F238E27FC236}">
                <a16:creationId xmlns:a16="http://schemas.microsoft.com/office/drawing/2014/main" id="{3F2F00A4-C401-387B-98C0-CC34DD7CFD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8040" y="3429000"/>
            <a:ext cx="4314824" cy="1757362"/>
          </a:xfrm>
          <a:prstGeom prst="rect">
            <a:avLst/>
          </a:prstGeom>
        </p:spPr>
      </p:pic>
      <p:pic>
        <p:nvPicPr>
          <p:cNvPr id="10" name="图片 9" descr="图示&#10;&#10;描述已自动生成">
            <a:extLst>
              <a:ext uri="{FF2B5EF4-FFF2-40B4-BE49-F238E27FC236}">
                <a16:creationId xmlns:a16="http://schemas.microsoft.com/office/drawing/2014/main" id="{62DAE662-BB0F-EC43-A9F4-334A1207A1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2991" y="3002541"/>
            <a:ext cx="2881820" cy="3450842"/>
          </a:xfrm>
          <a:prstGeom prst="rect">
            <a:avLst/>
          </a:prstGeom>
        </p:spPr>
      </p:pic>
      <p:sp>
        <p:nvSpPr>
          <p:cNvPr id="11" name="内容占位符 4">
            <a:extLst>
              <a:ext uri="{FF2B5EF4-FFF2-40B4-BE49-F238E27FC236}">
                <a16:creationId xmlns:a16="http://schemas.microsoft.com/office/drawing/2014/main" id="{A2D147C7-E259-7AC1-FD16-E947DCB57332}"/>
              </a:ext>
            </a:extLst>
          </p:cNvPr>
          <p:cNvSpPr txBox="1">
            <a:spLocks/>
          </p:cNvSpPr>
          <p:nvPr/>
        </p:nvSpPr>
        <p:spPr>
          <a:xfrm>
            <a:off x="517188" y="2457933"/>
            <a:ext cx="3040724" cy="595285"/>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本地版本控制系统</a:t>
            </a:r>
          </a:p>
        </p:txBody>
      </p:sp>
      <p:sp>
        <p:nvSpPr>
          <p:cNvPr id="12" name="内容占位符 4">
            <a:extLst>
              <a:ext uri="{FF2B5EF4-FFF2-40B4-BE49-F238E27FC236}">
                <a16:creationId xmlns:a16="http://schemas.microsoft.com/office/drawing/2014/main" id="{6B5F2521-0A74-71E5-D48F-F5AA44565D70}"/>
              </a:ext>
            </a:extLst>
          </p:cNvPr>
          <p:cNvSpPr txBox="1">
            <a:spLocks/>
          </p:cNvSpPr>
          <p:nvPr/>
        </p:nvSpPr>
        <p:spPr>
          <a:xfrm>
            <a:off x="3878924" y="2454289"/>
            <a:ext cx="4107963" cy="5952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t>集中化的版本控制系统</a:t>
            </a:r>
          </a:p>
        </p:txBody>
      </p:sp>
      <p:sp>
        <p:nvSpPr>
          <p:cNvPr id="13" name="内容占位符 4">
            <a:extLst>
              <a:ext uri="{FF2B5EF4-FFF2-40B4-BE49-F238E27FC236}">
                <a16:creationId xmlns:a16="http://schemas.microsoft.com/office/drawing/2014/main" id="{D74FE2F8-AC65-6C11-9E0A-974819352CBB}"/>
              </a:ext>
            </a:extLst>
          </p:cNvPr>
          <p:cNvSpPr txBox="1">
            <a:spLocks/>
          </p:cNvSpPr>
          <p:nvPr/>
        </p:nvSpPr>
        <p:spPr>
          <a:xfrm>
            <a:off x="8792992" y="2451372"/>
            <a:ext cx="3236069" cy="5952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t>分布式版本控制系统</a:t>
            </a:r>
          </a:p>
        </p:txBody>
      </p:sp>
    </p:spTree>
    <p:extLst>
      <p:ext uri="{BB962C8B-B14F-4D97-AF65-F5344CB8AC3E}">
        <p14:creationId xmlns:p14="http://schemas.microsoft.com/office/powerpoint/2010/main" val="8563242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Git</a:t>
            </a:r>
            <a:r>
              <a:rPr lang="zh-CN" altLang="en-US" b="1" dirty="0"/>
              <a:t>的命令行接口</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54</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rmAutofit fontScale="92500" lnSpcReduction="10000"/>
          </a:bodyPr>
          <a:lstStyle/>
          <a:p>
            <a:r>
              <a:rPr lang="en-US" altLang="zh-CN" dirty="0" err="1"/>
              <a:t>sudo</a:t>
            </a:r>
            <a:r>
              <a:rPr lang="en-US" altLang="zh-CN" dirty="0"/>
              <a:t> apt install git</a:t>
            </a:r>
          </a:p>
          <a:p>
            <a:r>
              <a:rPr lang="en-US" altLang="zh-CN" dirty="0"/>
              <a:t>git help &lt;command&gt;</a:t>
            </a:r>
          </a:p>
          <a:p>
            <a:r>
              <a:rPr lang="en-US" altLang="zh-CN" dirty="0"/>
              <a:t>git </a:t>
            </a:r>
            <a:r>
              <a:rPr lang="en-US" altLang="zh-CN" dirty="0" err="1"/>
              <a:t>init</a:t>
            </a:r>
            <a:endParaRPr lang="en-US" altLang="zh-CN" dirty="0"/>
          </a:p>
          <a:p>
            <a:r>
              <a:rPr lang="en-US" altLang="zh-CN" dirty="0"/>
              <a:t>git status</a:t>
            </a:r>
          </a:p>
          <a:p>
            <a:r>
              <a:rPr lang="en-US" altLang="zh-CN" dirty="0"/>
              <a:t>git add &lt;filename&gt;</a:t>
            </a:r>
          </a:p>
          <a:p>
            <a:r>
              <a:rPr lang="en-US" altLang="zh-CN" dirty="0"/>
              <a:t>git commit</a:t>
            </a:r>
          </a:p>
          <a:p>
            <a:r>
              <a:rPr lang="en-US" altLang="zh-CN" dirty="0"/>
              <a:t>git log</a:t>
            </a:r>
          </a:p>
          <a:p>
            <a:r>
              <a:rPr lang="en-US" altLang="zh-CN" dirty="0"/>
              <a:t>git log --all --graph --decorate: </a:t>
            </a:r>
            <a:r>
              <a:rPr lang="zh-CN" altLang="en-US" dirty="0"/>
              <a:t>可视化历史记录（有向无环图）</a:t>
            </a:r>
            <a:endParaRPr lang="en-US" altLang="zh-CN" dirty="0"/>
          </a:p>
          <a:p>
            <a:r>
              <a:rPr lang="en-US" altLang="zh-CN" sz="4400" b="1" dirty="0"/>
              <a:t>git clone &lt;</a:t>
            </a:r>
            <a:r>
              <a:rPr lang="en-US" altLang="zh-CN" sz="4400" b="1" dirty="0" err="1"/>
              <a:t>url</a:t>
            </a:r>
            <a:r>
              <a:rPr lang="en-US" altLang="zh-CN" sz="4400" b="1" dirty="0"/>
              <a:t>&gt;</a:t>
            </a:r>
          </a:p>
          <a:p>
            <a:endParaRPr lang="zh-CN" altLang="en-US" dirty="0"/>
          </a:p>
        </p:txBody>
      </p:sp>
      <p:pic>
        <p:nvPicPr>
          <p:cNvPr id="6" name="图片 5">
            <a:extLst>
              <a:ext uri="{FF2B5EF4-FFF2-40B4-BE49-F238E27FC236}">
                <a16:creationId xmlns:a16="http://schemas.microsoft.com/office/drawing/2014/main" id="{AE221F38-43C3-76F3-9EDF-53BB4ED16113}"/>
              </a:ext>
            </a:extLst>
          </p:cNvPr>
          <p:cNvPicPr>
            <a:picLocks noChangeAspect="1"/>
          </p:cNvPicPr>
          <p:nvPr/>
        </p:nvPicPr>
        <p:blipFill>
          <a:blip r:embed="rId2"/>
          <a:stretch>
            <a:fillRect/>
          </a:stretch>
        </p:blipFill>
        <p:spPr>
          <a:xfrm>
            <a:off x="7699721" y="1825625"/>
            <a:ext cx="3467632" cy="3623675"/>
          </a:xfrm>
          <a:prstGeom prst="rect">
            <a:avLst/>
          </a:prstGeom>
        </p:spPr>
      </p:pic>
    </p:spTree>
    <p:extLst>
      <p:ext uri="{BB962C8B-B14F-4D97-AF65-F5344CB8AC3E}">
        <p14:creationId xmlns:p14="http://schemas.microsoft.com/office/powerpoint/2010/main" val="296671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zh-CN" altLang="en-US" b="1" dirty="0"/>
              <a:t>怎么学</a:t>
            </a:r>
            <a:r>
              <a:rPr lang="en-US" altLang="zh-CN" b="1" dirty="0"/>
              <a:t>git</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55</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自己动手实操</a:t>
            </a:r>
            <a:endParaRPr lang="en-US" altLang="zh-CN" dirty="0"/>
          </a:p>
          <a:p>
            <a:pPr lvl="1"/>
            <a:r>
              <a:rPr lang="en-US" altLang="zh-CN" dirty="0"/>
              <a:t>Learn Git Branching https://learngitbranching.js.org/ </a:t>
            </a:r>
            <a:r>
              <a:rPr lang="zh-CN" altLang="en-US" dirty="0"/>
              <a:t>（没有项目也能实操）</a:t>
            </a:r>
            <a:endParaRPr lang="en-US" altLang="zh-CN" dirty="0"/>
          </a:p>
          <a:p>
            <a:pPr lvl="1"/>
            <a:endParaRPr lang="en-US" altLang="zh-CN" dirty="0"/>
          </a:p>
          <a:p>
            <a:pPr lvl="1"/>
            <a:endParaRPr lang="en-US" altLang="zh-CN" dirty="0"/>
          </a:p>
          <a:p>
            <a:pPr lvl="1"/>
            <a:endParaRPr lang="en-US" altLang="zh-CN" dirty="0"/>
          </a:p>
          <a:p>
            <a:r>
              <a:rPr lang="zh-CN" altLang="en-US" dirty="0"/>
              <a:t>推荐书籍：</a:t>
            </a:r>
            <a:endParaRPr lang="en-US" altLang="zh-CN" dirty="0"/>
          </a:p>
          <a:p>
            <a:pPr lvl="1"/>
            <a:r>
              <a:rPr lang="en-US" altLang="zh-CN" dirty="0"/>
              <a:t>Pro Git https://git-scm.com/book/en/v2</a:t>
            </a:r>
          </a:p>
          <a:p>
            <a:pPr lvl="1"/>
            <a:endParaRPr lang="zh-CN" altLang="en-US" dirty="0"/>
          </a:p>
        </p:txBody>
      </p:sp>
    </p:spTree>
    <p:extLst>
      <p:ext uri="{BB962C8B-B14F-4D97-AF65-F5344CB8AC3E}">
        <p14:creationId xmlns:p14="http://schemas.microsoft.com/office/powerpoint/2010/main" val="19922315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tar</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56</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a:xfrm>
            <a:off x="838200" y="1825625"/>
            <a:ext cx="3193869" cy="4351338"/>
          </a:xfrm>
        </p:spPr>
        <p:txBody>
          <a:bodyPr/>
          <a:lstStyle/>
          <a:p>
            <a:pPr marL="0" indent="0">
              <a:buNone/>
            </a:pPr>
            <a:r>
              <a:rPr lang="en-US" altLang="zh-CN" dirty="0"/>
              <a:t>	</a:t>
            </a:r>
            <a:r>
              <a:rPr lang="zh-CN" altLang="en-US" dirty="0"/>
              <a:t>文件后缀</a:t>
            </a:r>
            <a:endParaRPr lang="en-US" altLang="zh-CN" dirty="0"/>
          </a:p>
          <a:p>
            <a:pPr marL="0" indent="0">
              <a:buNone/>
            </a:pPr>
            <a:endParaRPr lang="en-US" altLang="zh-CN" dirty="0"/>
          </a:p>
          <a:p>
            <a:r>
              <a:rPr lang="en-US" altLang="zh-CN" dirty="0"/>
              <a:t>.tar</a:t>
            </a:r>
          </a:p>
          <a:p>
            <a:r>
              <a:rPr lang="en-US" altLang="zh-CN" dirty="0"/>
              <a:t>.tar.gz</a:t>
            </a:r>
          </a:p>
          <a:p>
            <a:r>
              <a:rPr lang="en-US" altLang="zh-CN" dirty="0"/>
              <a:t>.tar.bz2</a:t>
            </a:r>
          </a:p>
          <a:p>
            <a:r>
              <a:rPr lang="en-US" altLang="zh-CN" dirty="0"/>
              <a:t>.</a:t>
            </a:r>
            <a:r>
              <a:rPr lang="en-US" altLang="zh-CN" dirty="0" err="1"/>
              <a:t>tar.xz</a:t>
            </a:r>
            <a:endParaRPr lang="zh-CN" altLang="en-US" dirty="0"/>
          </a:p>
        </p:txBody>
      </p:sp>
      <p:sp>
        <p:nvSpPr>
          <p:cNvPr id="3" name="内容占位符 4">
            <a:extLst>
              <a:ext uri="{FF2B5EF4-FFF2-40B4-BE49-F238E27FC236}">
                <a16:creationId xmlns:a16="http://schemas.microsoft.com/office/drawing/2014/main" id="{3F4065E4-D2F9-0B72-8A27-E576D2A68A0B}"/>
              </a:ext>
            </a:extLst>
          </p:cNvPr>
          <p:cNvSpPr txBox="1">
            <a:spLocks/>
          </p:cNvSpPr>
          <p:nvPr/>
        </p:nvSpPr>
        <p:spPr>
          <a:xfrm>
            <a:off x="5416731" y="1825625"/>
            <a:ext cx="544285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zh-CN" altLang="en-US" dirty="0"/>
              <a:t>解压命令</a:t>
            </a:r>
            <a:endParaRPr lang="en-US" altLang="zh-CN" dirty="0"/>
          </a:p>
          <a:p>
            <a:pPr marL="0" indent="0">
              <a:buNone/>
            </a:pPr>
            <a:endParaRPr lang="en-US" altLang="zh-CN" dirty="0"/>
          </a:p>
          <a:p>
            <a:r>
              <a:rPr lang="en-US" altLang="zh-CN" dirty="0"/>
              <a:t>tar -</a:t>
            </a:r>
            <a:r>
              <a:rPr lang="en-US" altLang="zh-CN" dirty="0" err="1"/>
              <a:t>xvf</a:t>
            </a:r>
            <a:r>
              <a:rPr lang="en-US" altLang="zh-CN" dirty="0"/>
              <a:t> &lt;filename&gt;</a:t>
            </a:r>
          </a:p>
          <a:p>
            <a:r>
              <a:rPr lang="en-US" altLang="zh-CN" dirty="0"/>
              <a:t>tar –</a:t>
            </a:r>
            <a:r>
              <a:rPr lang="en-US" altLang="zh-CN" dirty="0" err="1"/>
              <a:t>xzvf</a:t>
            </a:r>
            <a:r>
              <a:rPr lang="en-US" altLang="zh-CN" dirty="0"/>
              <a:t> &lt;filename&gt;</a:t>
            </a:r>
          </a:p>
          <a:p>
            <a:r>
              <a:rPr lang="en-US" altLang="zh-CN" dirty="0"/>
              <a:t>tar –</a:t>
            </a:r>
            <a:r>
              <a:rPr lang="en-US" altLang="zh-CN" dirty="0" err="1"/>
              <a:t>xjvf</a:t>
            </a:r>
            <a:r>
              <a:rPr lang="en-US" altLang="zh-CN" dirty="0"/>
              <a:t> &lt;filename&gt;</a:t>
            </a:r>
          </a:p>
          <a:p>
            <a:r>
              <a:rPr lang="en-US" altLang="zh-CN" dirty="0"/>
              <a:t>tar –</a:t>
            </a:r>
            <a:r>
              <a:rPr lang="en-US" altLang="zh-CN" dirty="0" err="1"/>
              <a:t>xJvf</a:t>
            </a:r>
            <a:r>
              <a:rPr lang="en-US" altLang="zh-CN" dirty="0"/>
              <a:t> &lt;filename&gt;</a:t>
            </a:r>
            <a:endParaRPr lang="zh-CN" altLang="en-US" dirty="0"/>
          </a:p>
        </p:txBody>
      </p:sp>
    </p:spTree>
    <p:extLst>
      <p:ext uri="{BB962C8B-B14F-4D97-AF65-F5344CB8AC3E}">
        <p14:creationId xmlns:p14="http://schemas.microsoft.com/office/powerpoint/2010/main" val="11057812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GCC</a:t>
            </a:r>
            <a:endParaRPr lang="zh-CN" altLang="en-US" b="1"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57</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en-US" altLang="zh-CN" dirty="0" err="1"/>
              <a:t>gcc</a:t>
            </a:r>
            <a:r>
              <a:rPr lang="en-US" altLang="zh-CN" dirty="0"/>
              <a:t> </a:t>
            </a:r>
            <a:r>
              <a:rPr lang="zh-CN" altLang="en-US" dirty="0"/>
              <a:t>全称</a:t>
            </a:r>
            <a:r>
              <a:rPr lang="en-US" altLang="zh-CN" dirty="0"/>
              <a:t>GNU project C and C++ compiler</a:t>
            </a:r>
          </a:p>
          <a:p>
            <a:r>
              <a:rPr lang="en-US" altLang="zh-CN" dirty="0" err="1"/>
              <a:t>gcc</a:t>
            </a:r>
            <a:r>
              <a:rPr lang="zh-CN" altLang="en-US" dirty="0"/>
              <a:t>是</a:t>
            </a:r>
            <a:r>
              <a:rPr lang="en-US" altLang="zh-CN" dirty="0"/>
              <a:t>C</a:t>
            </a:r>
            <a:r>
              <a:rPr lang="zh-CN" altLang="en-US" dirty="0"/>
              <a:t>语言的一种编译器</a:t>
            </a:r>
            <a:endParaRPr lang="en-US" altLang="zh-CN" dirty="0"/>
          </a:p>
          <a:p>
            <a:r>
              <a:rPr lang="zh-CN" altLang="en-US" dirty="0"/>
              <a:t>易混淆的三样东西</a:t>
            </a:r>
            <a:endParaRPr lang="en-US" altLang="zh-CN" dirty="0"/>
          </a:p>
          <a:p>
            <a:pPr lvl="1"/>
            <a:r>
              <a:rPr lang="en-US" altLang="zh-CN" dirty="0"/>
              <a:t>Visual Studio——IDE</a:t>
            </a:r>
          </a:p>
          <a:p>
            <a:pPr lvl="1"/>
            <a:r>
              <a:rPr lang="en-US" altLang="zh-CN" dirty="0"/>
              <a:t>Visual Studio Code——</a:t>
            </a:r>
            <a:r>
              <a:rPr lang="zh-CN" altLang="en-US" dirty="0"/>
              <a:t>文本编辑器</a:t>
            </a:r>
            <a:endParaRPr lang="en-US" altLang="zh-CN" dirty="0"/>
          </a:p>
          <a:p>
            <a:pPr lvl="1"/>
            <a:r>
              <a:rPr lang="en-US" altLang="zh-CN" dirty="0"/>
              <a:t>GCC——</a:t>
            </a:r>
            <a:r>
              <a:rPr lang="zh-CN" altLang="en-US" dirty="0"/>
              <a:t>编译器</a:t>
            </a:r>
          </a:p>
        </p:txBody>
      </p:sp>
    </p:spTree>
    <p:extLst>
      <p:ext uri="{BB962C8B-B14F-4D97-AF65-F5344CB8AC3E}">
        <p14:creationId xmlns:p14="http://schemas.microsoft.com/office/powerpoint/2010/main" val="35728025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GCC</a:t>
            </a:r>
            <a:r>
              <a:rPr lang="zh-CN" altLang="en-US" b="1" dirty="0"/>
              <a:t>的命令行接口</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58</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rmAutofit fontScale="92500" lnSpcReduction="20000"/>
          </a:bodyPr>
          <a:lstStyle/>
          <a:p>
            <a:r>
              <a:rPr lang="zh-CN" altLang="en-US" dirty="0"/>
              <a:t>功能参数</a:t>
            </a:r>
            <a:endParaRPr lang="en-US" altLang="zh-CN" dirty="0"/>
          </a:p>
          <a:p>
            <a:pPr lvl="1"/>
            <a:r>
              <a:rPr lang="en-US" altLang="zh-CN" dirty="0"/>
              <a:t>-o </a:t>
            </a:r>
            <a:r>
              <a:rPr lang="zh-CN" altLang="en-US" dirty="0"/>
              <a:t>指定输出文件名</a:t>
            </a:r>
            <a:endParaRPr lang="en-US" altLang="zh-CN" dirty="0"/>
          </a:p>
          <a:p>
            <a:pPr lvl="1"/>
            <a:r>
              <a:rPr lang="en-US" altLang="zh-CN" dirty="0"/>
              <a:t>-Wall </a:t>
            </a:r>
            <a:r>
              <a:rPr lang="zh-CN" altLang="en-US" dirty="0"/>
              <a:t>开启警告</a:t>
            </a:r>
            <a:endParaRPr lang="en-US" altLang="zh-CN" dirty="0"/>
          </a:p>
          <a:p>
            <a:pPr lvl="1"/>
            <a:r>
              <a:rPr lang="en-US" altLang="zh-CN" dirty="0"/>
              <a:t>-O(2/3, ...) </a:t>
            </a:r>
            <a:r>
              <a:rPr lang="zh-CN" altLang="en-US" dirty="0"/>
              <a:t>优化</a:t>
            </a:r>
            <a:endParaRPr lang="en-US" altLang="zh-CN" dirty="0"/>
          </a:p>
          <a:p>
            <a:pPr lvl="1"/>
            <a:endParaRPr lang="en-US" altLang="zh-CN" dirty="0"/>
          </a:p>
          <a:p>
            <a:r>
              <a:rPr lang="zh-CN" altLang="en-US" dirty="0"/>
              <a:t>完整命令</a:t>
            </a:r>
            <a:endParaRPr lang="en-US" altLang="zh-CN" dirty="0"/>
          </a:p>
          <a:p>
            <a:pPr lvl="1"/>
            <a:r>
              <a:rPr lang="en-US" altLang="zh-CN" dirty="0" err="1"/>
              <a:t>gcc</a:t>
            </a:r>
            <a:r>
              <a:rPr lang="en-US" altLang="zh-CN" dirty="0"/>
              <a:t> –o xxx </a:t>
            </a:r>
            <a:r>
              <a:rPr lang="en-US" altLang="zh-CN" dirty="0" err="1"/>
              <a:t>xxx.c</a:t>
            </a:r>
            <a:endParaRPr lang="en-US" altLang="zh-CN" dirty="0"/>
          </a:p>
          <a:p>
            <a:pPr lvl="1"/>
            <a:endParaRPr lang="en-US" altLang="zh-CN" dirty="0"/>
          </a:p>
          <a:p>
            <a:r>
              <a:rPr lang="zh-CN" altLang="en-US" dirty="0"/>
              <a:t>运行</a:t>
            </a:r>
            <a:endParaRPr lang="en-US" altLang="zh-CN" dirty="0"/>
          </a:p>
          <a:p>
            <a:pPr lvl="1"/>
            <a:r>
              <a:rPr lang="en-US" altLang="zh-CN" dirty="0"/>
              <a:t>./xxx</a:t>
            </a:r>
          </a:p>
          <a:p>
            <a:pPr lvl="1"/>
            <a:endParaRPr lang="en-US" altLang="zh-CN" dirty="0"/>
          </a:p>
          <a:p>
            <a:r>
              <a:rPr lang="zh-CN" altLang="en-US" dirty="0"/>
              <a:t>进阶用法</a:t>
            </a:r>
            <a:endParaRPr lang="en-US" altLang="zh-CN" dirty="0"/>
          </a:p>
          <a:p>
            <a:pPr lvl="1"/>
            <a:r>
              <a:rPr lang="en-US" altLang="zh-CN" dirty="0"/>
              <a:t>Make</a:t>
            </a:r>
            <a:r>
              <a:rPr lang="zh-CN" altLang="en-US" dirty="0"/>
              <a:t>与</a:t>
            </a:r>
            <a:r>
              <a:rPr lang="en-US" altLang="zh-CN" dirty="0" err="1"/>
              <a:t>Makefile</a:t>
            </a:r>
            <a:endParaRPr lang="en-US" altLang="zh-CN" dirty="0"/>
          </a:p>
        </p:txBody>
      </p:sp>
    </p:spTree>
    <p:extLst>
      <p:ext uri="{BB962C8B-B14F-4D97-AF65-F5344CB8AC3E}">
        <p14:creationId xmlns:p14="http://schemas.microsoft.com/office/powerpoint/2010/main" val="5642784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怎么学习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t>VsCode</a:t>
            </a:r>
            <a:r>
              <a:rPr lang="zh-CN" altLang="en-US" dirty="0"/>
              <a:t>和</a:t>
            </a:r>
            <a:r>
              <a:rPr lang="en-US" altLang="zh-CN" dirty="0"/>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59</a:t>
            </a:fld>
            <a:endParaRPr lang="zh-CN" altLang="en-US"/>
          </a:p>
        </p:txBody>
      </p:sp>
    </p:spTree>
    <p:extLst>
      <p:ext uri="{BB962C8B-B14F-4D97-AF65-F5344CB8AC3E}">
        <p14:creationId xmlns:p14="http://schemas.microsoft.com/office/powerpoint/2010/main" val="3797637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a:t>
            </a:r>
            <a:r>
              <a:rPr lang="zh-CN" altLang="en-US" b="1" dirty="0"/>
              <a:t>语言介绍</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6</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r>
              <a:rPr lang="zh-CN" altLang="en-US" dirty="0"/>
              <a:t>“</a:t>
            </a:r>
            <a:r>
              <a:rPr lang="en-US" altLang="zh-CN" dirty="0"/>
              <a:t>C </a:t>
            </a:r>
            <a:r>
              <a:rPr lang="zh-CN" altLang="en-US" dirty="0"/>
              <a:t>不是一种“非常高级”的语言，也不是一种“体量大”的语言，并且不专门针对任何特定的应用领域。 但它没有限制且具有通用性，这使得它比所谓更强大的语言更方便、更有效地完成许多任务。” </a:t>
            </a:r>
            <a:r>
              <a:rPr lang="en-US" altLang="zh-CN" dirty="0"/>
              <a:t>——K&amp;R</a:t>
            </a:r>
          </a:p>
          <a:p>
            <a:r>
              <a:rPr lang="zh-CN" altLang="en-US" dirty="0"/>
              <a:t>实现了第一个非汇编语言编写的操作系统</a:t>
            </a:r>
            <a:endParaRPr lang="en-US" altLang="zh-CN" dirty="0"/>
          </a:p>
          <a:p>
            <a:r>
              <a:rPr lang="zh-CN" altLang="en-US" dirty="0"/>
              <a:t>为什么要学习</a:t>
            </a:r>
            <a:r>
              <a:rPr lang="en-US" altLang="zh-CN" dirty="0"/>
              <a:t>C</a:t>
            </a:r>
            <a:r>
              <a:rPr lang="zh-CN" altLang="en-US" dirty="0"/>
              <a:t>？</a:t>
            </a:r>
            <a:endParaRPr lang="en-US" altLang="zh-CN" dirty="0"/>
          </a:p>
          <a:p>
            <a:pPr lvl="1"/>
            <a:r>
              <a:rPr lang="zh-CN" altLang="en-US" dirty="0"/>
              <a:t>我们可以编写程序来利用计算机体系结构的底层功能</a:t>
            </a:r>
            <a:endParaRPr lang="en-US" altLang="zh-CN" dirty="0"/>
          </a:p>
          <a:p>
            <a:pPr lvl="2"/>
            <a:r>
              <a:rPr lang="zh-CN" altLang="en-US" dirty="0"/>
              <a:t>内存管理！</a:t>
            </a:r>
            <a:endParaRPr lang="en-US" altLang="zh-CN" dirty="0"/>
          </a:p>
          <a:p>
            <a:pPr lvl="1"/>
            <a:r>
              <a:rPr lang="zh-CN" altLang="en-US" dirty="0"/>
              <a:t>然而，这也意味着在</a:t>
            </a:r>
            <a:r>
              <a:rPr lang="en-US" altLang="zh-CN" dirty="0"/>
              <a:t>C</a:t>
            </a:r>
            <a:r>
              <a:rPr lang="zh-CN" altLang="en-US" dirty="0"/>
              <a:t>语言中事情更容易出错</a:t>
            </a:r>
          </a:p>
        </p:txBody>
      </p:sp>
    </p:spTree>
    <p:extLst>
      <p:ext uri="{BB962C8B-B14F-4D97-AF65-F5344CB8AC3E}">
        <p14:creationId xmlns:p14="http://schemas.microsoft.com/office/powerpoint/2010/main" val="17020110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err="1"/>
              <a:t>VsCode</a:t>
            </a:r>
            <a:r>
              <a:rPr lang="zh-CN" altLang="en-US" b="1" dirty="0"/>
              <a:t>环境配置</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60</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269309594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err="1"/>
              <a:t>VsCode</a:t>
            </a:r>
            <a:r>
              <a:rPr lang="zh-CN" altLang="en-US" b="1" dirty="0"/>
              <a:t>中的</a:t>
            </a:r>
            <a:r>
              <a:rPr lang="en-US" altLang="zh-CN" b="1" dirty="0"/>
              <a:t>Vim</a:t>
            </a:r>
            <a:r>
              <a:rPr lang="zh-CN" altLang="en-US" b="1" dirty="0"/>
              <a:t>插件</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61</a:t>
            </a:fld>
            <a:endParaRPr lang="zh-CN" altLang="en-US"/>
          </a:p>
        </p:txBody>
      </p:sp>
      <p:pic>
        <p:nvPicPr>
          <p:cNvPr id="6" name="内容占位符 5">
            <a:extLst>
              <a:ext uri="{FF2B5EF4-FFF2-40B4-BE49-F238E27FC236}">
                <a16:creationId xmlns:a16="http://schemas.microsoft.com/office/drawing/2014/main" id="{598F10A3-445A-A688-A0B1-E5932B9FA8EA}"/>
              </a:ext>
            </a:extLst>
          </p:cNvPr>
          <p:cNvPicPr>
            <a:picLocks noGrp="1" noChangeAspect="1"/>
          </p:cNvPicPr>
          <p:nvPr>
            <p:ph idx="1"/>
          </p:nvPr>
        </p:nvPicPr>
        <p:blipFill>
          <a:blip r:embed="rId2"/>
          <a:stretch>
            <a:fillRect/>
          </a:stretch>
        </p:blipFill>
        <p:spPr>
          <a:xfrm>
            <a:off x="8684758" y="2008527"/>
            <a:ext cx="3095625" cy="676275"/>
          </a:xfrm>
        </p:spPr>
      </p:pic>
      <p:pic>
        <p:nvPicPr>
          <p:cNvPr id="8" name="图片 7">
            <a:extLst>
              <a:ext uri="{FF2B5EF4-FFF2-40B4-BE49-F238E27FC236}">
                <a16:creationId xmlns:a16="http://schemas.microsoft.com/office/drawing/2014/main" id="{471ADF23-4174-B944-899E-3DC83A9865F7}"/>
              </a:ext>
            </a:extLst>
          </p:cNvPr>
          <p:cNvPicPr>
            <a:picLocks noChangeAspect="1"/>
          </p:cNvPicPr>
          <p:nvPr/>
        </p:nvPicPr>
        <p:blipFill>
          <a:blip r:embed="rId3"/>
          <a:stretch>
            <a:fillRect/>
          </a:stretch>
        </p:blipFill>
        <p:spPr>
          <a:xfrm>
            <a:off x="263571" y="2008527"/>
            <a:ext cx="8014063" cy="4507910"/>
          </a:xfrm>
          <a:prstGeom prst="rect">
            <a:avLst/>
          </a:prstGeom>
        </p:spPr>
      </p:pic>
    </p:spTree>
    <p:extLst>
      <p:ext uri="{BB962C8B-B14F-4D97-AF65-F5344CB8AC3E}">
        <p14:creationId xmlns:p14="http://schemas.microsoft.com/office/powerpoint/2010/main" val="1902274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a:xfrm>
            <a:off x="239564" y="119150"/>
            <a:ext cx="10515600" cy="1325563"/>
          </a:xfrm>
        </p:spPr>
        <p:txBody>
          <a:bodyPr anchor="ctr">
            <a:normAutofit/>
          </a:bodyPr>
          <a:lstStyle/>
          <a:p>
            <a:r>
              <a:rPr lang="en-US" altLang="zh-CN" b="1" dirty="0"/>
              <a:t>Vim</a:t>
            </a:r>
            <a:r>
              <a:rPr lang="zh-CN" altLang="en-US" b="1" dirty="0"/>
              <a:t>的哲学</a:t>
            </a:r>
          </a:p>
        </p:txBody>
      </p:sp>
      <p:sp>
        <p:nvSpPr>
          <p:cNvPr id="5" name="内容占位符 4">
            <a:extLst>
              <a:ext uri="{FF2B5EF4-FFF2-40B4-BE49-F238E27FC236}">
                <a16:creationId xmlns:a16="http://schemas.microsoft.com/office/drawing/2014/main" id="{5397B098-EFA3-1B68-B323-63E2089424EC}"/>
              </a:ext>
            </a:extLst>
          </p:cNvPr>
          <p:cNvSpPr>
            <a:spLocks noGrp="1"/>
          </p:cNvSpPr>
          <p:nvPr>
            <p:ph sz="half" idx="1"/>
          </p:nvPr>
        </p:nvSpPr>
        <p:spPr>
          <a:xfrm>
            <a:off x="838200" y="1825625"/>
            <a:ext cx="5181600" cy="4351338"/>
          </a:xfrm>
        </p:spPr>
        <p:txBody>
          <a:bodyPr>
            <a:normAutofit/>
          </a:bodyPr>
          <a:lstStyle/>
          <a:p>
            <a:r>
              <a:rPr lang="zh-CN" altLang="en-US" sz="2000"/>
              <a:t>在编程的时候，你会把大量时间花在阅读</a:t>
            </a:r>
            <a:r>
              <a:rPr lang="en-US" altLang="zh-CN" sz="2000"/>
              <a:t>/</a:t>
            </a:r>
            <a:r>
              <a:rPr lang="zh-CN" altLang="en-US" sz="2000"/>
              <a:t>编辑而不是在写代码上。所以，</a:t>
            </a:r>
            <a:r>
              <a:rPr lang="en-US" altLang="zh-CN" sz="2000"/>
              <a:t>Vim </a:t>
            </a:r>
            <a:r>
              <a:rPr lang="zh-CN" altLang="en-US" sz="2000"/>
              <a:t>是一个 </a:t>
            </a:r>
            <a:r>
              <a:rPr lang="en-US" altLang="zh-CN" sz="2000"/>
              <a:t>_</a:t>
            </a:r>
            <a:r>
              <a:rPr lang="zh-CN" altLang="en-US" sz="2000"/>
              <a:t>多模态</a:t>
            </a:r>
            <a:r>
              <a:rPr lang="en-US" altLang="zh-CN" sz="2000"/>
              <a:t>_ </a:t>
            </a:r>
            <a:r>
              <a:rPr lang="zh-CN" altLang="en-US" sz="2000"/>
              <a:t>编辑 器：它对于插入文字和操纵文字有不同的模式。</a:t>
            </a:r>
            <a:r>
              <a:rPr lang="en-US" altLang="zh-CN" sz="2000"/>
              <a:t>Vim </a:t>
            </a:r>
            <a:r>
              <a:rPr lang="zh-CN" altLang="en-US" sz="2000"/>
              <a:t>是可编程的（可以使用 </a:t>
            </a:r>
            <a:r>
              <a:rPr lang="en-US" altLang="zh-CN" sz="2000" err="1"/>
              <a:t>Vimscript</a:t>
            </a:r>
            <a:r>
              <a:rPr lang="en-US" altLang="zh-CN" sz="2000"/>
              <a:t> </a:t>
            </a:r>
            <a:r>
              <a:rPr lang="zh-CN" altLang="en-US" sz="2000"/>
              <a:t>或者像 </a:t>
            </a:r>
            <a:r>
              <a:rPr lang="en-US" altLang="zh-CN" sz="2000"/>
              <a:t>Python </a:t>
            </a:r>
            <a:r>
              <a:rPr lang="zh-CN" altLang="en-US" sz="2000"/>
              <a:t>一样的其他程序语言），</a:t>
            </a:r>
            <a:r>
              <a:rPr lang="en-US" altLang="zh-CN" sz="2000"/>
              <a:t>Vim </a:t>
            </a:r>
            <a:r>
              <a:rPr lang="zh-CN" altLang="en-US" sz="2000"/>
              <a:t>的接口本身也是一个程序语言：键入操作（以及其助记名） 是命令，这些命令也是可组合的。</a:t>
            </a:r>
            <a:r>
              <a:rPr lang="en-US" altLang="zh-CN" sz="2000"/>
              <a:t>Vim </a:t>
            </a:r>
            <a:r>
              <a:rPr lang="zh-CN" altLang="en-US" sz="2000"/>
              <a:t>避免了使用鼠标，因为那样太慢了；</a:t>
            </a:r>
            <a:r>
              <a:rPr lang="en-US" altLang="zh-CN" sz="2000"/>
              <a:t>Vim </a:t>
            </a:r>
            <a:r>
              <a:rPr lang="zh-CN" altLang="en-US" sz="2000"/>
              <a:t>甚至避免用 上下左右键因为那样需要太多的手指移动。</a:t>
            </a:r>
            <a:endParaRPr lang="en-US" altLang="zh-CN" sz="2000"/>
          </a:p>
          <a:p>
            <a:endParaRPr lang="en-US" altLang="zh-CN" sz="2000"/>
          </a:p>
          <a:p>
            <a:r>
              <a:rPr lang="zh-CN" altLang="en-US" sz="2000"/>
              <a:t>这样的设计哲学使得 </a:t>
            </a:r>
            <a:r>
              <a:rPr lang="en-US" altLang="zh-CN" sz="2000"/>
              <a:t>Vim </a:t>
            </a:r>
            <a:r>
              <a:rPr lang="zh-CN" altLang="en-US" sz="2000"/>
              <a:t>成为了一个能跟上你思维速度的编辑器。</a:t>
            </a:r>
          </a:p>
        </p:txBody>
      </p:sp>
      <p:pic>
        <p:nvPicPr>
          <p:cNvPr id="6" name="图片 5" descr="图片包含 图标&#10;&#10;描述已自动生成">
            <a:extLst>
              <a:ext uri="{FF2B5EF4-FFF2-40B4-BE49-F238E27FC236}">
                <a16:creationId xmlns:a16="http://schemas.microsoft.com/office/drawing/2014/main" id="{23AAA6EE-2792-2C76-66CF-B40B63DC88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7331" y="1825625"/>
            <a:ext cx="4351338" cy="4351338"/>
          </a:xfrm>
          <a:prstGeom prst="rect">
            <a:avLst/>
          </a:prstGeom>
          <a:noFill/>
        </p:spPr>
      </p:pic>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5232DD58-8C83-4A00-8D90-03ACA0CA0643}" type="slidenum">
              <a:rPr lang="zh-CN" altLang="en-US" smtClean="0"/>
              <a:pPr>
                <a:spcAft>
                  <a:spcPts val="600"/>
                </a:spcAft>
              </a:pPr>
              <a:t>62</a:t>
            </a:fld>
            <a:endParaRPr lang="zh-CN" altLang="en-US"/>
          </a:p>
        </p:txBody>
      </p:sp>
    </p:spTree>
    <p:extLst>
      <p:ext uri="{BB962C8B-B14F-4D97-AF65-F5344CB8AC3E}">
        <p14:creationId xmlns:p14="http://schemas.microsoft.com/office/powerpoint/2010/main" val="109172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C</a:t>
            </a:r>
            <a:r>
              <a:rPr lang="zh-CN" altLang="en-US" b="1" dirty="0"/>
              <a:t>的优点</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7</a:t>
            </a:fld>
            <a:endParaRPr lang="zh-CN" altLang="en-US"/>
          </a:p>
        </p:txBody>
      </p:sp>
      <p:sp>
        <p:nvSpPr>
          <p:cNvPr id="5" name="内容占位符 4">
            <a:extLst>
              <a:ext uri="{FF2B5EF4-FFF2-40B4-BE49-F238E27FC236}">
                <a16:creationId xmlns:a16="http://schemas.microsoft.com/office/drawing/2014/main" id="{5397B098-EFA3-1B68-B323-63E2089424EC}"/>
              </a:ext>
            </a:extLst>
          </p:cNvPr>
          <p:cNvSpPr>
            <a:spLocks noGrp="1"/>
          </p:cNvSpPr>
          <p:nvPr>
            <p:ph idx="1"/>
          </p:nvPr>
        </p:nvSpPr>
        <p:spPr/>
        <p:txBody>
          <a:bodyPr>
            <a:normAutofit lnSpcReduction="10000"/>
          </a:bodyPr>
          <a:lstStyle/>
          <a:p>
            <a:r>
              <a:rPr lang="zh-CN" altLang="en-US" dirty="0"/>
              <a:t>贴近硬件</a:t>
            </a:r>
            <a:endParaRPr lang="en-US" altLang="zh-CN" dirty="0"/>
          </a:p>
          <a:p>
            <a:r>
              <a:rPr lang="zh-CN" altLang="en-US" dirty="0"/>
              <a:t>功能强大</a:t>
            </a:r>
            <a:endParaRPr lang="en-US" altLang="zh-CN" dirty="0"/>
          </a:p>
          <a:p>
            <a:r>
              <a:rPr lang="zh-CN" altLang="en-US" dirty="0"/>
              <a:t>语法简介</a:t>
            </a:r>
            <a:endParaRPr lang="en-US" altLang="zh-CN" dirty="0"/>
          </a:p>
          <a:p>
            <a:r>
              <a:rPr lang="zh-CN" altLang="en-US" dirty="0"/>
              <a:t>学习轻松</a:t>
            </a:r>
            <a:endParaRPr lang="en-US" altLang="zh-CN" dirty="0"/>
          </a:p>
          <a:p>
            <a:r>
              <a:rPr lang="zh-CN" altLang="en-US" dirty="0"/>
              <a:t>应用广泛</a:t>
            </a:r>
            <a:endParaRPr lang="en-US" altLang="zh-CN" dirty="0"/>
          </a:p>
          <a:p>
            <a:r>
              <a:rPr lang="zh-CN" altLang="en-US" dirty="0"/>
              <a:t>关注底层</a:t>
            </a:r>
            <a:endParaRPr lang="en-US" altLang="zh-CN" dirty="0"/>
          </a:p>
          <a:p>
            <a:r>
              <a:rPr lang="zh-CN" altLang="en-US" dirty="0"/>
              <a:t>以及</a:t>
            </a:r>
            <a:r>
              <a:rPr lang="en-US" altLang="zh-CN" dirty="0"/>
              <a:t>...</a:t>
            </a:r>
          </a:p>
          <a:p>
            <a:r>
              <a:rPr lang="zh-CN" altLang="en-US" sz="5400" b="1" dirty="0"/>
              <a:t>极致的速度与节能！</a:t>
            </a:r>
          </a:p>
        </p:txBody>
      </p:sp>
      <p:pic>
        <p:nvPicPr>
          <p:cNvPr id="12" name="图片 11" descr="图形用户界面, 网站&#10;&#10;描述已自动生成">
            <a:extLst>
              <a:ext uri="{FF2B5EF4-FFF2-40B4-BE49-F238E27FC236}">
                <a16:creationId xmlns:a16="http://schemas.microsoft.com/office/drawing/2014/main" id="{2E1109F4-2E46-0C18-798F-6F10468F37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4324" y="119150"/>
            <a:ext cx="3668393" cy="4359067"/>
          </a:xfrm>
          <a:prstGeom prst="rect">
            <a:avLst/>
          </a:prstGeom>
        </p:spPr>
      </p:pic>
      <p:pic>
        <p:nvPicPr>
          <p:cNvPr id="14" name="图片 13" descr="表格&#10;&#10;描述已自动生成">
            <a:extLst>
              <a:ext uri="{FF2B5EF4-FFF2-40B4-BE49-F238E27FC236}">
                <a16:creationId xmlns:a16="http://schemas.microsoft.com/office/drawing/2014/main" id="{94164408-593C-3C75-097F-0451E5367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5724" y="1825625"/>
            <a:ext cx="4158909" cy="4653552"/>
          </a:xfrm>
          <a:prstGeom prst="rect">
            <a:avLst/>
          </a:prstGeom>
        </p:spPr>
      </p:pic>
    </p:spTree>
    <p:extLst>
      <p:ext uri="{BB962C8B-B14F-4D97-AF65-F5344CB8AC3E}">
        <p14:creationId xmlns:p14="http://schemas.microsoft.com/office/powerpoint/2010/main" val="1951095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Linux</a:t>
            </a:r>
            <a:r>
              <a:rPr lang="zh-CN" altLang="en-US" b="1" dirty="0"/>
              <a:t>系统内核</a:t>
            </a:r>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8</a:t>
            </a:fld>
            <a:endParaRPr lang="zh-CN" altLang="en-US"/>
          </a:p>
        </p:txBody>
      </p:sp>
      <p:pic>
        <p:nvPicPr>
          <p:cNvPr id="10" name="内容占位符 9" descr="图形用户界面&#10;&#10;中度可信度描述已自动生成">
            <a:extLst>
              <a:ext uri="{FF2B5EF4-FFF2-40B4-BE49-F238E27FC236}">
                <a16:creationId xmlns:a16="http://schemas.microsoft.com/office/drawing/2014/main" id="{0951AFF7-ADD0-5354-4DFB-60ED43867E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2504" y="1997457"/>
            <a:ext cx="1617283" cy="4351338"/>
          </a:xfrm>
        </p:spPr>
      </p:pic>
      <p:pic>
        <p:nvPicPr>
          <p:cNvPr id="12" name="图片 11" descr="图形用户界面&#10;&#10;低可信度描述已自动生成">
            <a:extLst>
              <a:ext uri="{FF2B5EF4-FFF2-40B4-BE49-F238E27FC236}">
                <a16:creationId xmlns:a16="http://schemas.microsoft.com/office/drawing/2014/main" id="{58066167-10ED-91FB-FD4B-EAD9207AD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8061" y="1997457"/>
            <a:ext cx="6260976" cy="4741393"/>
          </a:xfrm>
          <a:prstGeom prst="rect">
            <a:avLst/>
          </a:prstGeom>
        </p:spPr>
      </p:pic>
      <p:pic>
        <p:nvPicPr>
          <p:cNvPr id="14" name="图片 13" descr="图形用户界面&#10;&#10;中度可信度描述已自动生成">
            <a:extLst>
              <a:ext uri="{FF2B5EF4-FFF2-40B4-BE49-F238E27FC236}">
                <a16:creationId xmlns:a16="http://schemas.microsoft.com/office/drawing/2014/main" id="{1DF9097E-1BBB-1FB9-E65F-0CA1DE82C2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2680" y="2763054"/>
            <a:ext cx="3665375" cy="1605099"/>
          </a:xfrm>
          <a:prstGeom prst="rect">
            <a:avLst/>
          </a:prstGeom>
        </p:spPr>
      </p:pic>
    </p:spTree>
    <p:extLst>
      <p:ext uri="{BB962C8B-B14F-4D97-AF65-F5344CB8AC3E}">
        <p14:creationId xmlns:p14="http://schemas.microsoft.com/office/powerpoint/2010/main" val="4139910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27B38-7876-27B8-CC5A-4F3F077D18D5}"/>
              </a:ext>
            </a:extLst>
          </p:cNvPr>
          <p:cNvSpPr>
            <a:spLocks noGrp="1"/>
          </p:cNvSpPr>
          <p:nvPr>
            <p:ph type="title"/>
          </p:nvPr>
        </p:nvSpPr>
        <p:spPr/>
        <p:txBody>
          <a:bodyPr/>
          <a:lstStyle/>
          <a:p>
            <a:r>
              <a:rPr lang="en-US" altLang="zh-CN" b="1" dirty="0"/>
              <a:t>Agenda</a:t>
            </a:r>
            <a:endParaRPr lang="zh-CN" altLang="en-US" b="1" dirty="0"/>
          </a:p>
        </p:txBody>
      </p:sp>
      <p:sp>
        <p:nvSpPr>
          <p:cNvPr id="3" name="内容占位符 2">
            <a:extLst>
              <a:ext uri="{FF2B5EF4-FFF2-40B4-BE49-F238E27FC236}">
                <a16:creationId xmlns:a16="http://schemas.microsoft.com/office/drawing/2014/main" id="{0B711EA5-E9A6-2B96-B810-FFBB06580214}"/>
              </a:ext>
            </a:extLst>
          </p:cNvPr>
          <p:cNvSpPr>
            <a:spLocks noGrp="1"/>
          </p:cNvSpPr>
          <p:nvPr>
            <p:ph idx="1"/>
          </p:nvPr>
        </p:nvSpPr>
        <p:spPr/>
        <p:txBody>
          <a:bodyPr/>
          <a:lstStyle/>
          <a:p>
            <a:r>
              <a:rPr lang="zh-CN" altLang="en-US" dirty="0">
                <a:solidFill>
                  <a:schemeClr val="tx1">
                    <a:lumMod val="50000"/>
                    <a:lumOff val="50000"/>
                  </a:schemeClr>
                </a:solidFill>
              </a:rPr>
              <a:t>如何科学地提问</a:t>
            </a:r>
            <a:endParaRPr lang="en-US" altLang="zh-CN" dirty="0">
              <a:solidFill>
                <a:schemeClr val="tx1">
                  <a:lumMod val="50000"/>
                  <a:lumOff val="50000"/>
                </a:schemeClr>
              </a:solidFill>
            </a:endParaRPr>
          </a:p>
          <a:p>
            <a:r>
              <a:rPr lang="zh-CN" altLang="en-US" dirty="0">
                <a:solidFill>
                  <a:schemeClr val="tx1">
                    <a:lumMod val="50000"/>
                    <a:lumOff val="50000"/>
                  </a:schemeClr>
                </a:solidFill>
              </a:rPr>
              <a:t>为什么学习</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b="1" dirty="0">
                <a:solidFill>
                  <a:schemeClr val="tx1">
                    <a:lumMod val="95000"/>
                    <a:lumOff val="5000"/>
                  </a:schemeClr>
                </a:solidFill>
              </a:rPr>
              <a:t>怎么学习</a:t>
            </a:r>
            <a:r>
              <a:rPr lang="en-US" altLang="zh-CN" b="1" dirty="0">
                <a:solidFill>
                  <a:schemeClr val="tx1">
                    <a:lumMod val="95000"/>
                    <a:lumOff val="5000"/>
                  </a:schemeClr>
                </a:solidFill>
              </a:rPr>
              <a:t>C</a:t>
            </a:r>
            <a:r>
              <a:rPr lang="zh-CN" altLang="en-US" b="1" dirty="0">
                <a:solidFill>
                  <a:schemeClr val="tx1">
                    <a:lumMod val="95000"/>
                    <a:lumOff val="5000"/>
                  </a:schemeClr>
                </a:solidFill>
              </a:rPr>
              <a:t>语言</a:t>
            </a:r>
            <a:endParaRPr lang="en-US" altLang="zh-CN" b="1" dirty="0">
              <a:solidFill>
                <a:schemeClr val="tx1">
                  <a:lumMod val="95000"/>
                  <a:lumOff val="5000"/>
                </a:schemeClr>
              </a:solidFill>
            </a:endParaRPr>
          </a:p>
          <a:p>
            <a:r>
              <a:rPr lang="zh-CN" altLang="en-US" dirty="0">
                <a:solidFill>
                  <a:schemeClr val="tx1">
                    <a:lumMod val="50000"/>
                    <a:lumOff val="50000"/>
                  </a:schemeClr>
                </a:solidFill>
              </a:rPr>
              <a:t>用什么写</a:t>
            </a:r>
            <a:r>
              <a:rPr lang="en-US" altLang="zh-CN" dirty="0">
                <a:solidFill>
                  <a:schemeClr val="tx1">
                    <a:lumMod val="50000"/>
                    <a:lumOff val="50000"/>
                  </a:schemeClr>
                </a:solidFill>
              </a:rPr>
              <a:t>C</a:t>
            </a:r>
            <a:r>
              <a:rPr lang="zh-CN" altLang="en-US" dirty="0">
                <a:solidFill>
                  <a:schemeClr val="tx1">
                    <a:lumMod val="50000"/>
                    <a:lumOff val="50000"/>
                  </a:schemeClr>
                </a:solidFill>
              </a:rPr>
              <a:t>语言</a:t>
            </a:r>
            <a:endParaRPr lang="en-US" altLang="zh-CN" dirty="0">
              <a:solidFill>
                <a:schemeClr val="tx1">
                  <a:lumMod val="50000"/>
                  <a:lumOff val="50000"/>
                </a:schemeClr>
              </a:solidFill>
            </a:endParaRPr>
          </a:p>
          <a:p>
            <a:r>
              <a:rPr lang="zh-CN" altLang="en-US" dirty="0">
                <a:solidFill>
                  <a:schemeClr val="tx1">
                    <a:lumMod val="50000"/>
                    <a:lumOff val="50000"/>
                  </a:schemeClr>
                </a:solidFill>
              </a:rPr>
              <a:t>数制与码制</a:t>
            </a:r>
            <a:endParaRPr lang="en-US" altLang="zh-CN" dirty="0">
              <a:solidFill>
                <a:schemeClr val="tx1">
                  <a:lumMod val="50000"/>
                  <a:lumOff val="50000"/>
                </a:schemeClr>
              </a:solidFill>
            </a:endParaRPr>
          </a:p>
          <a:p>
            <a:r>
              <a:rPr lang="en-US" altLang="zh-CN" dirty="0">
                <a:solidFill>
                  <a:schemeClr val="tx1">
                    <a:lumMod val="50000"/>
                    <a:lumOff val="50000"/>
                  </a:schemeClr>
                </a:solidFill>
              </a:rPr>
              <a:t>C</a:t>
            </a:r>
            <a:r>
              <a:rPr lang="zh-CN" altLang="en-US" dirty="0">
                <a:solidFill>
                  <a:schemeClr val="tx1">
                    <a:lumMod val="50000"/>
                    <a:lumOff val="50000"/>
                  </a:schemeClr>
                </a:solidFill>
              </a:rPr>
              <a:t>语言基础语法</a:t>
            </a:r>
            <a:endParaRPr lang="en-US" altLang="zh-CN" dirty="0">
              <a:solidFill>
                <a:schemeClr val="tx1">
                  <a:lumMod val="50000"/>
                  <a:lumOff val="50000"/>
                </a:schemeClr>
              </a:solidFill>
            </a:endParaRPr>
          </a:p>
          <a:p>
            <a:r>
              <a:rPr lang="zh-CN" altLang="en-US" dirty="0">
                <a:solidFill>
                  <a:schemeClr val="tx1">
                    <a:lumMod val="50000"/>
                    <a:lumOff val="50000"/>
                  </a:schemeClr>
                </a:solidFill>
              </a:rPr>
              <a:t>命令行工具</a:t>
            </a:r>
            <a:endParaRPr lang="en-US" altLang="zh-CN" dirty="0">
              <a:solidFill>
                <a:schemeClr val="tx1">
                  <a:lumMod val="50000"/>
                  <a:lumOff val="50000"/>
                </a:schemeClr>
              </a:solidFill>
            </a:endParaRPr>
          </a:p>
          <a:p>
            <a:r>
              <a:rPr lang="en-US" altLang="zh-CN" dirty="0" err="1">
                <a:solidFill>
                  <a:schemeClr val="tx1">
                    <a:lumMod val="50000"/>
                    <a:lumOff val="50000"/>
                  </a:schemeClr>
                </a:solidFill>
              </a:rPr>
              <a:t>VsCode</a:t>
            </a:r>
            <a:r>
              <a:rPr lang="zh-CN" altLang="en-US" dirty="0">
                <a:solidFill>
                  <a:schemeClr val="tx1">
                    <a:lumMod val="50000"/>
                    <a:lumOff val="50000"/>
                  </a:schemeClr>
                </a:solidFill>
              </a:rPr>
              <a:t>和</a:t>
            </a:r>
            <a:r>
              <a:rPr lang="en-US" altLang="zh-CN" dirty="0">
                <a:solidFill>
                  <a:schemeClr val="tx1">
                    <a:lumMod val="50000"/>
                    <a:lumOff val="50000"/>
                  </a:schemeClr>
                </a:solidFill>
              </a:rPr>
              <a:t>vim</a:t>
            </a:r>
          </a:p>
          <a:p>
            <a:endParaRPr lang="en-US" altLang="zh-CN" dirty="0"/>
          </a:p>
          <a:p>
            <a:endParaRPr lang="zh-CN" altLang="en-US" dirty="0"/>
          </a:p>
        </p:txBody>
      </p:sp>
      <p:sp>
        <p:nvSpPr>
          <p:cNvPr id="4" name="灯片编号占位符 3">
            <a:extLst>
              <a:ext uri="{FF2B5EF4-FFF2-40B4-BE49-F238E27FC236}">
                <a16:creationId xmlns:a16="http://schemas.microsoft.com/office/drawing/2014/main" id="{1ACE3955-7FFA-8352-0F34-5FDA1199498E}"/>
              </a:ext>
            </a:extLst>
          </p:cNvPr>
          <p:cNvSpPr>
            <a:spLocks noGrp="1"/>
          </p:cNvSpPr>
          <p:nvPr>
            <p:ph type="sldNum" sz="quarter" idx="12"/>
          </p:nvPr>
        </p:nvSpPr>
        <p:spPr/>
        <p:txBody>
          <a:bodyPr/>
          <a:lstStyle/>
          <a:p>
            <a:fld id="{5232DD58-8C83-4A00-8D90-03ACA0CA0643}" type="slidenum">
              <a:rPr lang="zh-CN" altLang="en-US" smtClean="0"/>
              <a:t>9</a:t>
            </a:fld>
            <a:endParaRPr lang="zh-CN" altLang="en-US"/>
          </a:p>
        </p:txBody>
      </p:sp>
    </p:spTree>
    <p:extLst>
      <p:ext uri="{BB962C8B-B14F-4D97-AF65-F5344CB8AC3E}">
        <p14:creationId xmlns:p14="http://schemas.microsoft.com/office/powerpoint/2010/main" val="302052907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323</TotalTime>
  <Words>2937</Words>
  <Application>Microsoft Office PowerPoint</Application>
  <PresentationFormat>宽屏</PresentationFormat>
  <Paragraphs>498</Paragraphs>
  <Slides>62</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62</vt:i4>
      </vt:variant>
    </vt:vector>
  </HeadingPairs>
  <TitlesOfParts>
    <vt:vector size="67" baseType="lpstr">
      <vt:lpstr>等线</vt:lpstr>
      <vt:lpstr>等线 Light</vt:lpstr>
      <vt:lpstr>微软雅黑</vt:lpstr>
      <vt:lpstr>Arial</vt:lpstr>
      <vt:lpstr>Office 主题​​</vt:lpstr>
      <vt:lpstr>NekoBytes</vt:lpstr>
      <vt:lpstr>事先声明</vt:lpstr>
      <vt:lpstr>如何科学地提问</vt:lpstr>
      <vt:lpstr>提问也有教程？</vt:lpstr>
      <vt:lpstr>Agenda</vt:lpstr>
      <vt:lpstr>C语言介绍</vt:lpstr>
      <vt:lpstr>C的优点</vt:lpstr>
      <vt:lpstr>Linux系统内核</vt:lpstr>
      <vt:lpstr>Agenda</vt:lpstr>
      <vt:lpstr>学习C语言看什么书？</vt:lpstr>
      <vt:lpstr>C语言的推荐资源</vt:lpstr>
      <vt:lpstr>快乐C之旅</vt:lpstr>
      <vt:lpstr>遇到问题怎么解决？</vt:lpstr>
      <vt:lpstr>Agenda</vt:lpstr>
      <vt:lpstr>IDE与编辑器（1/2）</vt:lpstr>
      <vt:lpstr>IDE与编辑器（2/2）</vt:lpstr>
      <vt:lpstr>Agenda</vt:lpstr>
      <vt:lpstr>二进制</vt:lpstr>
      <vt:lpstr>术语</vt:lpstr>
      <vt:lpstr>十进制表示法</vt:lpstr>
      <vt:lpstr>二进制表示法</vt:lpstr>
      <vt:lpstr>二进制加法</vt:lpstr>
      <vt:lpstr>二进制加法 – 溢出</vt:lpstr>
      <vt:lpstr>十六进制</vt:lpstr>
      <vt:lpstr>二进制转十六进制</vt:lpstr>
      <vt:lpstr>二进制如何表示负数？</vt:lpstr>
      <vt:lpstr>补码</vt:lpstr>
      <vt:lpstr>补码的加法</vt:lpstr>
      <vt:lpstr>补码的计算溢出</vt:lpstr>
      <vt:lpstr>补码的计算溢出</vt:lpstr>
      <vt:lpstr>实数呢？</vt:lpstr>
      <vt:lpstr>Agenda</vt:lpstr>
      <vt:lpstr>语法标准</vt:lpstr>
      <vt:lpstr>编译 vs 解释</vt:lpstr>
      <vt:lpstr>编译</vt:lpstr>
      <vt:lpstr>C 编译概述</vt:lpstr>
      <vt:lpstr>起点：Hello World</vt:lpstr>
      <vt:lpstr>C Pre-Processor（CPP）——C 预处理器</vt:lpstr>
      <vt:lpstr>标准库——官方DLC</vt:lpstr>
      <vt:lpstr>第三方库——社区模组</vt:lpstr>
      <vt:lpstr>主函数：main</vt:lpstr>
      <vt:lpstr>C 基本变量类型</vt:lpstr>
      <vt:lpstr>类型的本质</vt:lpstr>
      <vt:lpstr>C 中的常量</vt:lpstr>
      <vt:lpstr>C 运算符</vt:lpstr>
      <vt:lpstr>布尔逻辑</vt:lpstr>
      <vt:lpstr>C 中的控制流</vt:lpstr>
      <vt:lpstr>函数调用（1/2）</vt:lpstr>
      <vt:lpstr>函数调用（2/2）</vt:lpstr>
      <vt:lpstr>数组</vt:lpstr>
      <vt:lpstr>字符串</vt:lpstr>
      <vt:lpstr>Agenda</vt:lpstr>
      <vt:lpstr>Git</vt:lpstr>
      <vt:lpstr>Git的命令行接口</vt:lpstr>
      <vt:lpstr>怎么学git</vt:lpstr>
      <vt:lpstr>tar</vt:lpstr>
      <vt:lpstr>GCC</vt:lpstr>
      <vt:lpstr>GCC的命令行接口</vt:lpstr>
      <vt:lpstr>Agenda</vt:lpstr>
      <vt:lpstr>VsCode环境配置</vt:lpstr>
      <vt:lpstr>VsCode中的Vim插件</vt:lpstr>
      <vt:lpstr>Vim的哲学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宏阳 丁</dc:creator>
  <cp:lastModifiedBy>暄杰 王</cp:lastModifiedBy>
  <cp:revision>7</cp:revision>
  <dcterms:created xsi:type="dcterms:W3CDTF">2024-07-14T11:30:10Z</dcterms:created>
  <dcterms:modified xsi:type="dcterms:W3CDTF">2024-09-03T10:06:54Z</dcterms:modified>
</cp:coreProperties>
</file>

<file path=docProps/thumbnail.jpeg>
</file>